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324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325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D7F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9A09B5-FC95-48C7-8C49-51A88F28A302}">
  <a:tblStyle styleId="{F59A09B5-FC95-48C7-8C49-51A88F28A3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E559CB7-9F5D-4B92-B978-9821C354ABB9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23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videos</a:t>
            </a:r>
            <a:endParaRPr/>
          </a:p>
        </p:txBody>
      </p:sp>
      <p:sp>
        <p:nvSpPr>
          <p:cNvPr id="95" name="Google Shape;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50" name="Google Shape;550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65.jpg"/><Relationship Id="rId7" Type="http://schemas.openxmlformats.org/officeDocument/2006/relationships/image" Target="../media/image69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11" Type="http://schemas.openxmlformats.org/officeDocument/2006/relationships/image" Target="../media/image73.jpg"/><Relationship Id="rId5" Type="http://schemas.openxmlformats.org/officeDocument/2006/relationships/image" Target="../media/image67.jpg"/><Relationship Id="rId10" Type="http://schemas.openxmlformats.org/officeDocument/2006/relationships/image" Target="../media/image72.png"/><Relationship Id="rId4" Type="http://schemas.openxmlformats.org/officeDocument/2006/relationships/image" Target="../media/image66.jpg"/><Relationship Id="rId9" Type="http://schemas.openxmlformats.org/officeDocument/2006/relationships/image" Target="../media/image71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 descr="http://2.bp.blogspot.com/-wB-jBH8_wGM/UXY-u0jlfII/AAAAAAAARG0/nP0VY-qEDY4/s1600/baobab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990" y="961721"/>
            <a:ext cx="8064896" cy="453337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166920" y="476672"/>
            <a:ext cx="381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s-AR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UNIVERSIDAD NACIONAL DE GRAL. SAN MARTÍN</a:t>
            </a:r>
            <a:br>
              <a:rPr lang="es-AR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AR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ECyT  BIOLOGÍA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218990" y="1412776"/>
            <a:ext cx="33528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s-AR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Biología I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179408" y="5505275"/>
            <a:ext cx="8064900" cy="13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AR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Bases químicas de la vida. 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18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AR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Moléculas orgánicas de  importancia biológica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>
            <a:spLocks noGrp="1"/>
          </p:cNvSpPr>
          <p:nvPr>
            <p:ph type="title"/>
          </p:nvPr>
        </p:nvSpPr>
        <p:spPr>
          <a:xfrm>
            <a:off x="457200" y="5794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8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Tipos de enlaces intermoleculares</a:t>
            </a:r>
            <a:endParaRPr sz="3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800"/>
          </a:p>
        </p:txBody>
      </p:sp>
      <p:pic>
        <p:nvPicPr>
          <p:cNvPr id="166" name="Google Shape;166;p21" descr="https://image.slidesharecdn.com/enlacesqumicosyfuerzasintermoleculares-150812173800-lva1-app6891/95/enlaces-qumicos-y-fuerzas-intermoleculares-11-638.jpg?cb=1439401180"/>
          <p:cNvPicPr preferRelativeResize="0"/>
          <p:nvPr/>
        </p:nvPicPr>
        <p:blipFill rotWithShape="1">
          <a:blip r:embed="rId3">
            <a:alphaModFix/>
          </a:blip>
          <a:srcRect t="20766"/>
          <a:stretch/>
        </p:blipFill>
        <p:spPr>
          <a:xfrm>
            <a:off x="827575" y="1715151"/>
            <a:ext cx="7481025" cy="445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2" descr="http://www.biology.arizona.edu/biochemistry/tutorials/chemistry/graphics/water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0425" y="641350"/>
            <a:ext cx="5275263" cy="5380038"/>
          </a:xfrm>
          <a:prstGeom prst="rect">
            <a:avLst/>
          </a:prstGeom>
          <a:solidFill>
            <a:srgbClr val="FFFF66"/>
          </a:solidFill>
          <a:ln>
            <a:noFill/>
          </a:ln>
        </p:spPr>
      </p:pic>
      <p:sp>
        <p:nvSpPr>
          <p:cNvPr id="172" name="Google Shape;172;p22"/>
          <p:cNvSpPr txBox="1"/>
          <p:nvPr/>
        </p:nvSpPr>
        <p:spPr>
          <a:xfrm>
            <a:off x="539750" y="1484313"/>
            <a:ext cx="2160588" cy="415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Las moléculas de agua establecen uniones llamadas </a:t>
            </a:r>
            <a:r>
              <a:rPr lang="es-A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puentes H.</a:t>
            </a: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De esta capacidad, derivan propiedades importantes para la vida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3" descr="http://4.bp.blogspot.com/_a0JNwOtolrE/TO-XK91OEiI/AAAAAAAAAGw/uwtEg96ZuM8/s1600/junephoto45-SurfaceTension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9546" y="1916832"/>
            <a:ext cx="6047892" cy="403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 descr="http://hyperphysics.phy-astr.gsu.edu/hbase/fluids/imgflu/surten2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388" y="2641600"/>
            <a:ext cx="2400300" cy="25812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79" name="Google Shape;179;p23"/>
          <p:cNvSpPr txBox="1"/>
          <p:nvPr/>
        </p:nvSpPr>
        <p:spPr>
          <a:xfrm>
            <a:off x="457200" y="3413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Propiedades del agua</a:t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457200" y="1484313"/>
            <a:ext cx="26026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Tensión superficial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/>
        </p:nvSpPr>
        <p:spPr>
          <a:xfrm>
            <a:off x="1042988" y="1208236"/>
            <a:ext cx="7148512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Las líneas grises representan los puentes de hidrógeno entre moléculas individuales. Cada una de las moléculas en el seno del agua tiene </a:t>
            </a:r>
            <a:r>
              <a:rPr lang="es-A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cuatro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puentes de H. </a:t>
            </a:r>
            <a:endParaRPr/>
          </a:p>
        </p:txBody>
      </p:sp>
      <p:pic>
        <p:nvPicPr>
          <p:cNvPr id="186" name="Google Shape;186;p24" descr="http://water.usgs.gov/edu/graphics/surfacetension-diagram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5450" y="2408386"/>
            <a:ext cx="2686050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 descr="http://wwwchem.csustan.edu/chem2000/Exp5/bulk_h2o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2988" y="2413149"/>
            <a:ext cx="3836987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/>
        </p:nvSpPr>
        <p:spPr>
          <a:xfrm>
            <a:off x="1133475" y="5529411"/>
            <a:ext cx="7058025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Las moléculas de la superficie solo tienen </a:t>
            </a:r>
            <a:r>
              <a:rPr lang="es-A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dos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: las que atraen las moléculas al seno del agua.  Esto crea una fuerza  (la </a:t>
            </a:r>
            <a:r>
              <a:rPr lang="es-A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tensión superficial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) que tiende a reducir el área de la superficie del líquido. </a:t>
            </a:r>
            <a:endParaRPr/>
          </a:p>
        </p:txBody>
      </p:sp>
      <p:sp>
        <p:nvSpPr>
          <p:cNvPr id="189" name="Google Shape;189;p24"/>
          <p:cNvSpPr txBox="1"/>
          <p:nvPr/>
        </p:nvSpPr>
        <p:spPr>
          <a:xfrm>
            <a:off x="505296" y="764704"/>
            <a:ext cx="25545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Tensión superficial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5" descr="http://www.sciencephoto.com/image/3717/large/A3500167-Capillary_action_of_water-SPL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288" y="1989138"/>
            <a:ext cx="461645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/>
          <p:nvPr/>
        </p:nvSpPr>
        <p:spPr>
          <a:xfrm>
            <a:off x="446088" y="3413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Propiedades del agua</a:t>
            </a:r>
            <a:endParaRPr/>
          </a:p>
        </p:txBody>
      </p:sp>
      <p:sp>
        <p:nvSpPr>
          <p:cNvPr id="196" name="Google Shape;196;p25"/>
          <p:cNvSpPr txBox="1"/>
          <p:nvPr/>
        </p:nvSpPr>
        <p:spPr>
          <a:xfrm>
            <a:off x="457200" y="1484313"/>
            <a:ext cx="21224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Capilaridad  </a:t>
            </a:r>
            <a:endParaRPr/>
          </a:p>
        </p:txBody>
      </p:sp>
      <p:sp>
        <p:nvSpPr>
          <p:cNvPr id="197" name="Google Shape;197;p25"/>
          <p:cNvSpPr/>
          <p:nvPr/>
        </p:nvSpPr>
        <p:spPr>
          <a:xfrm>
            <a:off x="5220072" y="1878609"/>
            <a:ext cx="3744415" cy="371063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300" t="-327" r="-1299" b="-213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6" descr="http://www.sanboni.edu.co/fisiclick/wp-content/uploads/2016/08/capilaridad-esquem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750" y="302425"/>
            <a:ext cx="8502348" cy="64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/>
        </p:nvSpPr>
        <p:spPr>
          <a:xfrm>
            <a:off x="6002325" y="3743500"/>
            <a:ext cx="2646600" cy="15288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/>
              <a:t>Estas fuerzas le confieren al agua la capacidad de subir o bajar por un tubo capilar</a:t>
            </a:r>
            <a:endParaRPr sz="1800" b="1"/>
          </a:p>
        </p:txBody>
      </p:sp>
      <p:sp>
        <p:nvSpPr>
          <p:cNvPr id="204" name="Google Shape;204;p26"/>
          <p:cNvSpPr txBox="1"/>
          <p:nvPr/>
        </p:nvSpPr>
        <p:spPr>
          <a:xfrm>
            <a:off x="6042600" y="5541250"/>
            <a:ext cx="2606400" cy="108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100">
                <a:solidFill>
                  <a:srgbClr val="878787"/>
                </a:solidFill>
                <a:highlight>
                  <a:srgbClr val="FFFFFF"/>
                </a:highlight>
              </a:rPr>
              <a:t>"desde las raíces hasta las hojas se mantiene una columna continua de agua en los tubos del xilema, que es debida a la capilaridad y a la transpiración vegetal"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Propiedades del agua</a:t>
            </a:r>
            <a:endParaRPr b="1"/>
          </a:p>
        </p:txBody>
      </p:sp>
      <p:sp>
        <p:nvSpPr>
          <p:cNvPr id="210" name="Google Shape;210;p27"/>
          <p:cNvSpPr txBox="1"/>
          <p:nvPr/>
        </p:nvSpPr>
        <p:spPr>
          <a:xfrm>
            <a:off x="304800" y="1255713"/>
            <a:ext cx="21225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2400" b="1">
                <a:solidFill>
                  <a:srgbClr val="FFC000"/>
                </a:solidFill>
              </a:rPr>
              <a:t>Imbibición</a:t>
            </a:r>
            <a:endParaRPr sz="2400" b="1"/>
          </a:p>
        </p:txBody>
      </p:sp>
      <p:pic>
        <p:nvPicPr>
          <p:cNvPr id="211" name="Google Shape;211;p27" descr="Resultado de imagen para imbibicion de semilla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7875" y="1730896"/>
            <a:ext cx="657225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 txBox="1"/>
          <p:nvPr/>
        </p:nvSpPr>
        <p:spPr>
          <a:xfrm>
            <a:off x="393125" y="5230625"/>
            <a:ext cx="83724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FFFFFF"/>
                </a:solidFill>
                <a:highlight>
                  <a:srgbClr val="000000"/>
                </a:highlight>
              </a:rPr>
              <a:t>Movimiento de las moléculas de agua en sustancias que se hinchan como resultado de la acumulación de las mismas</a:t>
            </a:r>
            <a:endParaRPr sz="18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FFFFFF"/>
                </a:solidFill>
                <a:highlight>
                  <a:srgbClr val="000000"/>
                </a:highlight>
              </a:rPr>
              <a:t>Este proceso se puede observar en plantas vivas, particularmente en semillas, con lo que puede aumentar varias veces su tamaño</a:t>
            </a:r>
            <a:endParaRPr sz="18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Propiedades del agua</a:t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s-AR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6.- Como regla general puede decirse que el punto de ebullición (PE) de una sustancia aumenta con su peso molecular (PM).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es-A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s-AR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s-AR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Metanol, PM: 32</a:t>
            </a:r>
            <a:endParaRPr sz="800" b="1" i="0" u="none" strike="noStrike" cap="none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s-AR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Etanol, PM: 46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s-AR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s-AR" sz="1100" b="1" i="0" u="none" strike="noStrike" cap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s-AR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O,       PM: 18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s-AR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¿Por qué considera Ud. que los puntos de ebullición (p.e.) del metanol y del etanol son más bajos que el del H</a:t>
            </a:r>
            <a:r>
              <a:rPr lang="es-AR" sz="1100" b="1" i="0" u="none" strike="noStrike" cap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s-AR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O?</a:t>
            </a:r>
            <a:r>
              <a:rPr lang="es-AR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7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9" name="Google Shape;219;p28" descr="https://lh3.googleusercontent.com/18O0wTcVQKguaMfWi7jCrXCZSL5TX09su5kdpL86GWejj9xYepPRrP2uAxq3n4hLV3hVTyQYNqt6_MHG5js9qMfGCvsNXuTXb10O75ZBmGpTzFZXQNrZUyzs0vPlg137RJlZtpZp7J_E1sxrb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1720" y="1753853"/>
            <a:ext cx="5007176" cy="297129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/>
          <p:nvPr/>
        </p:nvSpPr>
        <p:spPr>
          <a:xfrm>
            <a:off x="323528" y="980728"/>
            <a:ext cx="8568952" cy="590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 regla general puede decirse que el punto de ebullición (PE) de una sustancia aumenta con su peso molecular (PM).</a:t>
            </a:r>
            <a:br>
              <a:rPr lang="es-A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Metanol, PM: 32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Etanol, PM: 46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s-AR" sz="1800" baseline="-25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A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O,       PM: 18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¿Por qué considera Ud. que los puntos de ebullición (p.e.) del metanol y del etanol son más bajos que el del H</a:t>
            </a:r>
            <a:r>
              <a:rPr lang="es-AR" sz="1800" baseline="-25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A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A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9" descr="http://www.juntadeandalucia.es/averroes/instituto_gamonares/47001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5400" y="1844824"/>
            <a:ext cx="6121400" cy="464978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Propiedades del agua</a:t>
            </a:r>
            <a:endParaRPr/>
          </a:p>
        </p:txBody>
      </p:sp>
      <p:sp>
        <p:nvSpPr>
          <p:cNvPr id="227" name="Google Shape;227;p29"/>
          <p:cNvSpPr txBox="1"/>
          <p:nvPr/>
        </p:nvSpPr>
        <p:spPr>
          <a:xfrm>
            <a:off x="457200" y="1484313"/>
            <a:ext cx="23145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Calor específico alto</a:t>
            </a:r>
            <a:endParaRPr/>
          </a:p>
        </p:txBody>
      </p:sp>
      <p:sp>
        <p:nvSpPr>
          <p:cNvPr id="228" name="Google Shape;228;p29"/>
          <p:cNvSpPr txBox="1"/>
          <p:nvPr/>
        </p:nvSpPr>
        <p:spPr>
          <a:xfrm>
            <a:off x="385217" y="2206605"/>
            <a:ext cx="23145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Temperatura de evaporación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0" descr="http://diarioeco.com.ar/userfiles/images/agua-%20canilla-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338" y="1989138"/>
            <a:ext cx="5292725" cy="35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/>
        </p:nvSpPr>
        <p:spPr>
          <a:xfrm>
            <a:off x="5724525" y="341313"/>
            <a:ext cx="3419475" cy="6462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la tensión superficial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A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 se debe a la atracción que hay entre las moléculas 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la acción capilar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A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agua penetra en tubos de pequeño diámetro, o entre dos láminas de vidrio muy próximas entre sí.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la imbibibción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A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cuando el agua penetra en otras sustancias, haciendo que se hinchen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el elevado calor específico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A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capacidad de calor; </a:t>
            </a:r>
            <a:r>
              <a:rPr lang="es-A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la cantidad de calor necesaria para que se produzca un aumento dado de la temperatura.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el elevado calor de vaporización 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s-A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hacen falta 540 calorías para evaporar 1 gramo de agua a 100ºC; esto es mucho más que lo que hace falta para evaporar moléculas cono el éter etílico, o el amoníaco.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34925" y="274638"/>
            <a:ext cx="5761038" cy="142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Propiedades del agua: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en resumen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/>
        </p:nvSpPr>
        <p:spPr>
          <a:xfrm>
            <a:off x="251520" y="260648"/>
            <a:ext cx="7008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/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pH</a:t>
            </a:r>
            <a:endParaRPr/>
          </a:p>
        </p:txBody>
      </p:sp>
      <p:sp>
        <p:nvSpPr>
          <p:cNvPr id="241" name="Google Shape;241;p31"/>
          <p:cNvSpPr txBox="1"/>
          <p:nvPr/>
        </p:nvSpPr>
        <p:spPr>
          <a:xfrm>
            <a:off x="784225" y="1658950"/>
            <a:ext cx="80925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Una pequeña fracción de las moléculas de agua se ioniza:</a:t>
            </a:r>
            <a:endParaRPr/>
          </a:p>
        </p:txBody>
      </p:sp>
      <p:pic>
        <p:nvPicPr>
          <p:cNvPr id="242" name="Google Shape;24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813" y="2341563"/>
            <a:ext cx="6696075" cy="27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 txBox="1"/>
          <p:nvPr/>
        </p:nvSpPr>
        <p:spPr>
          <a:xfrm>
            <a:off x="250825" y="5516563"/>
            <a:ext cx="7993063" cy="120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El agua pura contiene concentraciones iguales de H</a:t>
            </a:r>
            <a:r>
              <a:rPr lang="es-AR" sz="2400" baseline="300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y de OH</a:t>
            </a:r>
            <a:r>
              <a:rPr lang="es-AR" sz="2400" baseline="300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(= 10</a:t>
            </a:r>
            <a:r>
              <a:rPr lang="es-AR" sz="2400" baseline="300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-7</a:t>
            </a: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M)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>
            <a:spLocks noGrp="1"/>
          </p:cNvSpPr>
          <p:nvPr>
            <p:ph type="title"/>
          </p:nvPr>
        </p:nvSpPr>
        <p:spPr>
          <a:xfrm>
            <a:off x="457200" y="444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pH</a:t>
            </a:r>
            <a:endParaRPr/>
          </a:p>
        </p:txBody>
      </p:sp>
      <p:sp>
        <p:nvSpPr>
          <p:cNvPr id="249" name="Google Shape;249;p32"/>
          <p:cNvSpPr txBox="1"/>
          <p:nvPr/>
        </p:nvSpPr>
        <p:spPr>
          <a:xfrm>
            <a:off x="6588125" y="1341438"/>
            <a:ext cx="2160588" cy="424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El pH es una medida de la acidez de una solución.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La escala de pH se basa en la </a:t>
            </a:r>
            <a:r>
              <a:rPr lang="es-A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concentración de hidrogeniones (H</a:t>
            </a:r>
            <a:r>
              <a:rPr lang="es-AR" sz="1800" baseline="30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s-A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)  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en una solución acuosa.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Una solución neutra tiene pH 7,0 (igual a una concentración de H</a:t>
            </a:r>
            <a:r>
              <a:rPr lang="es-AR" sz="1800" baseline="300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de 10</a:t>
            </a:r>
            <a:r>
              <a:rPr lang="es-AR" sz="1800" baseline="300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-7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M)</a:t>
            </a:r>
            <a:endParaRPr/>
          </a:p>
        </p:txBody>
      </p:sp>
      <p:pic>
        <p:nvPicPr>
          <p:cNvPr id="250" name="Google Shape;25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338" y="981075"/>
            <a:ext cx="6229350" cy="58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Buffers: ¿Qué son?</a:t>
            </a:r>
            <a:endParaRPr/>
          </a:p>
        </p:txBody>
      </p:sp>
      <p:sp>
        <p:nvSpPr>
          <p:cNvPr id="256" name="Google Shape;256;p33"/>
          <p:cNvSpPr txBox="1"/>
          <p:nvPr/>
        </p:nvSpPr>
        <p:spPr>
          <a:xfrm>
            <a:off x="539750" y="1412875"/>
            <a:ext cx="338455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¿Qué son?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Definición de </a:t>
            </a:r>
            <a:r>
              <a:rPr lang="es-AR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Van Slyke 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(1922): </a:t>
            </a:r>
            <a:r>
              <a:rPr lang="es-AR" sz="1800" i="1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“Una sustancia que, cuando está presente en una solución,  aumenta la cantidad de ácidos o de bases que hay que agregar para cambiar el pH en una unidad”</a:t>
            </a:r>
            <a:endParaRPr/>
          </a:p>
        </p:txBody>
      </p:sp>
      <p:sp>
        <p:nvSpPr>
          <p:cNvPr id="257" name="Google Shape;257;p33"/>
          <p:cNvSpPr txBox="1"/>
          <p:nvPr/>
        </p:nvSpPr>
        <p:spPr>
          <a:xfrm>
            <a:off x="539750" y="3800475"/>
            <a:ext cx="3384600" cy="20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¿Cómo están formados?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Son mezclas de   un ácido y su base conjugada: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Ácido acético/acetato;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Ácido fosfórico/fosfato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4300" y="1557338"/>
            <a:ext cx="4437063" cy="4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3"/>
          <p:cNvSpPr txBox="1"/>
          <p:nvPr/>
        </p:nvSpPr>
        <p:spPr>
          <a:xfrm>
            <a:off x="314325" y="5773200"/>
            <a:ext cx="87438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s-AR" sz="2400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s-AR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</a:t>
            </a:r>
            <a:r>
              <a:rPr lang="es-AR" sz="2400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		     		</a:t>
            </a:r>
            <a:r>
              <a:rPr lang="es-AR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HCO</a:t>
            </a:r>
            <a:r>
              <a:rPr lang="es-AR" sz="2400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s-AR" sz="2400" baseline="30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s-AR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s-AR" sz="2400" baseline="30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-AR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s-AR" sz="2400" baseline="30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      		</a:t>
            </a:r>
            <a:r>
              <a:rPr lang="es-AR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¿Por qué funciona como buffer?</a:t>
            </a:r>
            <a:endParaRPr sz="2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Ácido carbónico 	 	bicarbonato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60" name="Google Shape;260;p33"/>
          <p:cNvCxnSpPr/>
          <p:nvPr/>
        </p:nvCxnSpPr>
        <p:spPr>
          <a:xfrm>
            <a:off x="1571625" y="6166475"/>
            <a:ext cx="847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1" name="Google Shape;261;p33"/>
          <p:cNvCxnSpPr/>
          <p:nvPr/>
        </p:nvCxnSpPr>
        <p:spPr>
          <a:xfrm rot="10800000">
            <a:off x="1495425" y="6242675"/>
            <a:ext cx="847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4" descr="http://3.bp.blogspot.com/-pzE0uFxyH68/Tc8LPzr-zxI/AAAAAAAABPw/skWZlkAnNeU/s1600/ballena-azul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688" y="1560513"/>
            <a:ext cx="8577262" cy="482123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468313" y="260350"/>
            <a:ext cx="8229600" cy="129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959"/>
              <a:buFont typeface="Calibri"/>
              <a:buNone/>
            </a:pPr>
            <a:r>
              <a:rPr lang="es-AR" sz="3959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De qué elementos están hechos los seres vivos?</a:t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358775" y="1557338"/>
            <a:ext cx="3529013" cy="230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Aparte del carbono,  se encuentran  principalmente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oxígeno (O)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hidrógeno (H)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nitrógeno (N)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fósforo (P)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azufre (S)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4"/>
          <p:cNvSpPr txBox="1"/>
          <p:nvPr/>
        </p:nvSpPr>
        <p:spPr>
          <a:xfrm>
            <a:off x="5345113" y="3883025"/>
            <a:ext cx="3529012" cy="2586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También encontramos otros elementos en cantidades muy pequeñas: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manganeso (Mn)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hierro (Fe)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cobre (Cu)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zinc (Zn)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cobalto (Co)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5219700" y="1557338"/>
            <a:ext cx="3529013" cy="17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En menor proporción, encontramos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sodio (Na)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potasio (K)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magnesio (Mg)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calcio (Ca)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cloro (Cl)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 txBox="1"/>
          <p:nvPr/>
        </p:nvSpPr>
        <p:spPr>
          <a:xfrm>
            <a:off x="7143750" y="6092825"/>
            <a:ext cx="1871663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Pausa, 5 minutos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6"/>
          <p:cNvPicPr preferRelativeResize="0"/>
          <p:nvPr/>
        </p:nvPicPr>
        <p:blipFill rotWithShape="1">
          <a:blip r:embed="rId3">
            <a:alphaModFix/>
          </a:blip>
          <a:srcRect l="29892" r="29706" b="5055"/>
          <a:stretch/>
        </p:blipFill>
        <p:spPr>
          <a:xfrm>
            <a:off x="5508104" y="1002883"/>
            <a:ext cx="3168352" cy="524210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/>
          <p:nvPr/>
        </p:nvSpPr>
        <p:spPr>
          <a:xfrm>
            <a:off x="251520" y="980728"/>
            <a:ext cx="5256584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El carbono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Forma enlaces </a:t>
            </a:r>
            <a:r>
              <a:rPr lang="es-AR" sz="24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covalentes</a:t>
            </a:r>
            <a:r>
              <a:rPr lang="es-AR" sz="24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,  </a:t>
            </a:r>
            <a:r>
              <a:rPr lang="es-AR" sz="24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estables </a:t>
            </a:r>
            <a:r>
              <a:rPr lang="es-AR" sz="24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y  que acumulan </a:t>
            </a:r>
            <a:r>
              <a:rPr lang="es-AR" sz="24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mucha energía</a:t>
            </a:r>
            <a:r>
              <a:rPr lang="es-AR" sz="24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1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Puede formar enlaces, hasta con cuatro elementos distintos, lo que da </a:t>
            </a:r>
            <a:r>
              <a:rPr lang="es-AR" sz="24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variabilidad molecular</a:t>
            </a:r>
            <a:r>
              <a:rPr lang="es-AR" sz="24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1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Puede formar enlaces </a:t>
            </a:r>
            <a:r>
              <a:rPr lang="es-AR" sz="24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simples</a:t>
            </a:r>
            <a:r>
              <a:rPr lang="es-AR" sz="24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s-AR" sz="24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dobles </a:t>
            </a:r>
            <a:r>
              <a:rPr lang="es-AR" sz="24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o </a:t>
            </a:r>
            <a:r>
              <a:rPr lang="es-AR" sz="24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triples</a:t>
            </a:r>
            <a:r>
              <a:rPr lang="es-AR" sz="24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1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Se puede unir a otros carbonos, formando largas cadenas.</a:t>
            </a:r>
            <a:endParaRPr sz="2400" b="1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6"/>
          <p:cNvSpPr/>
          <p:nvPr/>
        </p:nvSpPr>
        <p:spPr>
          <a:xfrm>
            <a:off x="6164839" y="622116"/>
            <a:ext cx="20256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Grupos funcionales</a:t>
            </a:r>
            <a:r>
              <a:rPr lang="es-A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36"/>
          <p:cNvPicPr preferRelativeResize="0"/>
          <p:nvPr/>
        </p:nvPicPr>
        <p:blipFill rotWithShape="1">
          <a:blip r:embed="rId3">
            <a:alphaModFix/>
          </a:blip>
          <a:srcRect l="51286" t="94625"/>
          <a:stretch/>
        </p:blipFill>
        <p:spPr>
          <a:xfrm>
            <a:off x="5508104" y="6477217"/>
            <a:ext cx="3168352" cy="26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6"/>
          <p:cNvPicPr preferRelativeResize="0"/>
          <p:nvPr/>
        </p:nvPicPr>
        <p:blipFill rotWithShape="1">
          <a:blip r:embed="rId3">
            <a:alphaModFix/>
          </a:blip>
          <a:srcRect t="94469" r="54607" b="-1839"/>
          <a:stretch/>
        </p:blipFill>
        <p:spPr>
          <a:xfrm>
            <a:off x="5508104" y="6208957"/>
            <a:ext cx="3168352" cy="38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6"/>
          <p:cNvSpPr/>
          <p:nvPr/>
        </p:nvSpPr>
        <p:spPr>
          <a:xfrm>
            <a:off x="971600" y="-99392"/>
            <a:ext cx="8020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PRINCIPALES BIOMOLÉCULAS </a:t>
            </a:r>
            <a:endParaRPr sz="44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5150" y="1371600"/>
            <a:ext cx="6537325" cy="49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7"/>
          <p:cNvSpPr txBox="1"/>
          <p:nvPr/>
        </p:nvSpPr>
        <p:spPr>
          <a:xfrm>
            <a:off x="323850" y="260350"/>
            <a:ext cx="727248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 dirty="0">
                <a:solidFill>
                  <a:srgbClr val="FFC000"/>
                </a:solidFill>
                <a:latin typeface="+mn-lt"/>
                <a:ea typeface="Times New Roman"/>
                <a:cs typeface="Times New Roman"/>
                <a:sym typeface="Times New Roman"/>
              </a:rPr>
              <a:t>Reacciones de condensación e hidrólisis</a:t>
            </a:r>
            <a:endParaRPr sz="2800" dirty="0">
              <a:solidFill>
                <a:srgbClr val="FFC000"/>
              </a:solidFill>
              <a:latin typeface="+mn-lt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8" descr="http://2.bp.blogspot.com/_ZnWphNPqAYQ/S1ob-5mW_nI/AAAAAAAABus/mLewT0D6WSY/s400/901714_antigua_pared_de_ladrillo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1913" y="3867150"/>
            <a:ext cx="28575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8"/>
          <p:cNvSpPr txBox="1">
            <a:spLocks noGrp="1"/>
          </p:cNvSpPr>
          <p:nvPr>
            <p:ph type="title" idx="4294967295"/>
          </p:nvPr>
        </p:nvSpPr>
        <p:spPr>
          <a:xfrm>
            <a:off x="-107950" y="274638"/>
            <a:ext cx="48069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0" i="0" u="none" strike="noStrike" cap="none" dirty="0">
                <a:solidFill>
                  <a:srgbClr val="FFC000"/>
                </a:solidFill>
                <a:sym typeface="Calibri"/>
              </a:rPr>
              <a:t>Monómeros y polímeros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299" name="Google Shape;29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88" y="1557338"/>
            <a:ext cx="8264525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19700" y="3457575"/>
            <a:ext cx="2725738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>
            <a:spLocks noGrp="1"/>
          </p:cNvSpPr>
          <p:nvPr>
            <p:ph type="title" idx="4294967295"/>
          </p:nvPr>
        </p:nvSpPr>
        <p:spPr>
          <a:xfrm>
            <a:off x="493713" y="4048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600" b="0" i="0" u="none" strike="noStrike" cap="none">
                <a:solidFill>
                  <a:srgbClr val="FFC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Biomoléculas</a:t>
            </a:r>
            <a:endParaRPr>
              <a:solidFill>
                <a:srgbClr val="FFC000"/>
              </a:solidFill>
            </a:endParaRPr>
          </a:p>
        </p:txBody>
      </p:sp>
      <p:sp>
        <p:nvSpPr>
          <p:cNvPr id="306" name="Google Shape;306;p39"/>
          <p:cNvSpPr txBox="1">
            <a:spLocks noGrp="1"/>
          </p:cNvSpPr>
          <p:nvPr>
            <p:ph type="body" idx="4294967295"/>
          </p:nvPr>
        </p:nvSpPr>
        <p:spPr>
          <a:xfrm>
            <a:off x="2555874" y="2205038"/>
            <a:ext cx="4968453" cy="345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Font typeface="Arial"/>
              <a:buChar char="•"/>
            </a:pPr>
            <a:r>
              <a:rPr lang="es-AR" sz="2590" b="0" i="1" u="none" strike="noStrike" cap="none" dirty="0">
                <a:solidFill>
                  <a:srgbClr val="FFC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Proteínas</a:t>
            </a:r>
            <a:endParaRPr dirty="0">
              <a:solidFill>
                <a:srgbClr val="FFC000"/>
              </a:solidFill>
            </a:endParaRPr>
          </a:p>
          <a:p>
            <a:pPr marL="342900" marR="0" lvl="0" indent="-178435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endParaRPr sz="2590" b="0" i="1" u="none" strike="noStrike" cap="none" dirty="0">
              <a:solidFill>
                <a:srgbClr val="FFC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290068" algn="l" rtl="0">
              <a:lnSpc>
                <a:spcPct val="90000"/>
              </a:lnSpc>
              <a:spcBef>
                <a:spcPts val="166"/>
              </a:spcBef>
              <a:spcAft>
                <a:spcPts val="0"/>
              </a:spcAft>
              <a:buClr>
                <a:schemeClr val="dk1"/>
              </a:buClr>
              <a:buSzPts val="832"/>
              <a:buFont typeface="Arial"/>
              <a:buNone/>
            </a:pPr>
            <a:endParaRPr sz="832" b="0" i="1" u="none" strike="noStrike" cap="none" dirty="0">
              <a:solidFill>
                <a:srgbClr val="FFC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lt1"/>
              </a:buClr>
              <a:buSzPts val="2590"/>
              <a:buFont typeface="Arial"/>
              <a:buChar char="•"/>
            </a:pPr>
            <a:r>
              <a:rPr lang="es-AR" sz="2590" b="0" i="1" u="none" strike="noStrike" cap="none" dirty="0">
                <a:solidFill>
                  <a:srgbClr val="FFC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Ácidos Nucleicos</a:t>
            </a:r>
            <a:endParaRPr dirty="0">
              <a:solidFill>
                <a:srgbClr val="FFC000"/>
              </a:solidFill>
            </a:endParaRPr>
          </a:p>
          <a:p>
            <a:pPr marL="342900" marR="0" lvl="0" indent="-178435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endParaRPr sz="2590" b="0" i="1" u="none" strike="noStrike" cap="none" dirty="0">
              <a:solidFill>
                <a:srgbClr val="FFC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lt1"/>
              </a:buClr>
              <a:buSzPts val="2590"/>
              <a:buFont typeface="Arial"/>
              <a:buChar char="•"/>
            </a:pPr>
            <a:r>
              <a:rPr lang="es-AR" sz="2590" b="0" i="1" u="none" strike="noStrike" cap="none" dirty="0">
                <a:solidFill>
                  <a:srgbClr val="FFC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Lípidos</a:t>
            </a:r>
            <a:endParaRPr dirty="0">
              <a:solidFill>
                <a:srgbClr val="FFC000"/>
              </a:solidFill>
            </a:endParaRPr>
          </a:p>
          <a:p>
            <a:pPr marL="342900" marR="0" lvl="0" indent="-178435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endParaRPr sz="2590" b="0" i="1" u="none" strike="noStrike" cap="none" dirty="0">
              <a:solidFill>
                <a:srgbClr val="FFC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lt1"/>
              </a:buClr>
              <a:buSzPts val="2590"/>
              <a:buFont typeface="Arial"/>
              <a:buChar char="•"/>
            </a:pPr>
            <a:r>
              <a:rPr lang="es-AR" sz="2590" b="0" i="1" u="none" strike="noStrike" cap="none" dirty="0">
                <a:solidFill>
                  <a:srgbClr val="FFC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Hidratos de Carbono</a:t>
            </a:r>
            <a:endParaRPr dirty="0">
              <a:solidFill>
                <a:srgbClr val="FFC000"/>
              </a:solidFill>
            </a:endParaRPr>
          </a:p>
          <a:p>
            <a:pPr marL="342900" marR="0" lvl="0" indent="-290068" algn="l" rtl="0">
              <a:lnSpc>
                <a:spcPct val="90000"/>
              </a:lnSpc>
              <a:spcBef>
                <a:spcPts val="166"/>
              </a:spcBef>
              <a:spcAft>
                <a:spcPts val="0"/>
              </a:spcAft>
              <a:buClr>
                <a:schemeClr val="dk1"/>
              </a:buClr>
              <a:buSzPts val="832"/>
              <a:buFont typeface="Arial"/>
              <a:buNone/>
            </a:pPr>
            <a:endParaRPr sz="832" b="0" i="1" u="none" strike="noStrike" cap="none" dirty="0">
              <a:solidFill>
                <a:srgbClr val="FFC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290068" algn="l" rtl="0">
              <a:lnSpc>
                <a:spcPct val="90000"/>
              </a:lnSpc>
              <a:spcBef>
                <a:spcPts val="166"/>
              </a:spcBef>
              <a:spcAft>
                <a:spcPts val="0"/>
              </a:spcAft>
              <a:buClr>
                <a:schemeClr val="dk1"/>
              </a:buClr>
              <a:buSzPts val="832"/>
              <a:buFont typeface="Arial"/>
              <a:buNone/>
            </a:pPr>
            <a:endParaRPr sz="832" b="0" i="1" u="none" strike="noStrike" cap="none" dirty="0">
              <a:solidFill>
                <a:srgbClr val="FFC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Proteínas</a:t>
            </a:r>
            <a:endParaRPr/>
          </a:p>
        </p:txBody>
      </p:sp>
      <p:pic>
        <p:nvPicPr>
          <p:cNvPr id="312" name="Google Shape;312;p40" descr="http://1.bp.blogspot.com/-6VlzuZwquWw/Tym6f_HEd4I/AAAAAAAACLg/B7m_svPzDyY/s1600/clara-de-huev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1875" y="831850"/>
            <a:ext cx="2700338" cy="1871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0" descr="http://www.entrepucheros.com/wp-content/uploads/2012/02/pescado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8888" y="4283075"/>
            <a:ext cx="2830512" cy="224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73638" y="4164013"/>
            <a:ext cx="3838575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0" descr="http://www.pasqualinonet.com.ar/images/Asador-MauMw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9750" y="1212850"/>
            <a:ext cx="3973513" cy="2979738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0"/>
          <p:cNvSpPr txBox="1"/>
          <p:nvPr/>
        </p:nvSpPr>
        <p:spPr>
          <a:xfrm>
            <a:off x="4986338" y="2732088"/>
            <a:ext cx="3384550" cy="120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El término “proteína” fue propuesto por Berzelius en 1838, a partir de la palabra griega πρωτεῖος ('fundamental‘).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 descr="http://1.bp.blogspot.com/_-01WMUVgDn4/S9y5XDAKAFI/AAAAAAAAABI/5FQYiUtdBj8/s1600/wav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0200" y="1439863"/>
            <a:ext cx="4826000" cy="38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3975" y="747713"/>
            <a:ext cx="5202238" cy="520223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395288" y="260350"/>
            <a:ext cx="267493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Agua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539750" y="5732463"/>
            <a:ext cx="8280400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Las reacciones químicas que hacen posible la vida ocurre en soluciones acuosas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El agua que Ud. Se tomó hoy, ya ha sido tomada antes por alguien –o algo –muchas veces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1" descr="http://cnho.files.wordpress.com/2009/12/los-20-aminoacido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6675" y="962025"/>
            <a:ext cx="6213475" cy="56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1"/>
          <p:cNvSpPr txBox="1"/>
          <p:nvPr/>
        </p:nvSpPr>
        <p:spPr>
          <a:xfrm>
            <a:off x="533400" y="228600"/>
            <a:ext cx="8001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Estructura de las proteínas</a:t>
            </a:r>
            <a:endParaRPr sz="44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1"/>
          <p:cNvSpPr txBox="1"/>
          <p:nvPr/>
        </p:nvSpPr>
        <p:spPr>
          <a:xfrm>
            <a:off x="323850" y="1508125"/>
            <a:ext cx="2051050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Las proteínas están formadas por aminoácidos unidos entre sí por enlaces peptídicos. El grupo amino reacciona con el grupo carboxilo de otro aminoácido, y se forma una unión covalente. El enlace peptídico implica la pérdida de una molécula de agua.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/>
          <p:nvPr/>
        </p:nvSpPr>
        <p:spPr>
          <a:xfrm>
            <a:off x="467544" y="5325015"/>
            <a:ext cx="813690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La unión de dos o más aminoácidos mediante enlaces amida. Estos enlaces amida reciben el nombre de </a:t>
            </a:r>
            <a:r>
              <a:rPr lang="es-A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enlaces peptídicos 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y son el resultado de la reacción del grupo carboxilo (</a:t>
            </a:r>
            <a:r>
              <a:rPr lang="es-A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COOH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) de un aminoácido con el grupo amino (</a:t>
            </a:r>
            <a:r>
              <a:rPr lang="es-AR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NH</a:t>
            </a:r>
            <a:r>
              <a:rPr lang="es-AR" sz="1800" baseline="-250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) de otro, con eliminación de una molécula de agua</a:t>
            </a:r>
            <a:endParaRPr/>
          </a:p>
        </p:txBody>
      </p:sp>
      <p:sp>
        <p:nvSpPr>
          <p:cNvPr id="329" name="Google Shape;329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Enlace Peptídico</a:t>
            </a:r>
            <a:endParaRPr/>
          </a:p>
        </p:txBody>
      </p:sp>
      <p:pic>
        <p:nvPicPr>
          <p:cNvPr id="330" name="Google Shape;330;p42" descr="http://www.ehu.eus/biomoleculas/peptidos/mm/peptide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471" y="1772816"/>
            <a:ext cx="7012949" cy="3456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3" descr="http://www.profesorenlinea.cl/imagenciencias/proteinaprima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250" y="2924175"/>
            <a:ext cx="6516688" cy="33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3"/>
          <p:cNvSpPr txBox="1"/>
          <p:nvPr/>
        </p:nvSpPr>
        <p:spPr>
          <a:xfrm>
            <a:off x="533400" y="228600"/>
            <a:ext cx="8001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Estructura de las proteínas:</a:t>
            </a:r>
            <a:endParaRPr sz="44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3"/>
          <p:cNvSpPr txBox="1"/>
          <p:nvPr/>
        </p:nvSpPr>
        <p:spPr>
          <a:xfrm>
            <a:off x="533400" y="1484313"/>
            <a:ext cx="2238375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None/>
            </a:pPr>
            <a:r>
              <a:rPr lang="es-AR" sz="2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Estructura primaria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4" descr="ProtSecStruc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6526" y="1309687"/>
            <a:ext cx="4257676" cy="5281613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4"/>
          <p:cNvSpPr txBox="1"/>
          <p:nvPr/>
        </p:nvSpPr>
        <p:spPr>
          <a:xfrm>
            <a:off x="711200" y="0"/>
            <a:ext cx="8001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Estructura de las proteínas:</a:t>
            </a:r>
            <a:endParaRPr sz="4400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4"/>
          <p:cNvSpPr txBox="1"/>
          <p:nvPr/>
        </p:nvSpPr>
        <p:spPr>
          <a:xfrm>
            <a:off x="174624" y="692944"/>
            <a:ext cx="4257676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None/>
            </a:pPr>
            <a:r>
              <a:rPr lang="es-AR" sz="28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Estructura secundaria</a:t>
            </a:r>
            <a:endParaRPr dirty="0"/>
          </a:p>
        </p:txBody>
      </p:sp>
      <p:pic>
        <p:nvPicPr>
          <p:cNvPr id="5" name="Picture 4" descr="http://images.slideplayer.es/2/158452/slides/slide_16.jpg">
            <a:extLst>
              <a:ext uri="{FF2B5EF4-FFF2-40B4-BE49-F238E27FC236}">
                <a16:creationId xmlns:a16="http://schemas.microsoft.com/office/drawing/2014/main" id="{6E66513D-14F2-4B45-826F-94374FB6E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1" t="25560" b="8592"/>
          <a:stretch/>
        </p:blipFill>
        <p:spPr bwMode="auto">
          <a:xfrm>
            <a:off x="0" y="2932113"/>
            <a:ext cx="2587625" cy="144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Google Shape;344;p44">
            <a:extLst>
              <a:ext uri="{FF2B5EF4-FFF2-40B4-BE49-F238E27FC236}">
                <a16:creationId xmlns:a16="http://schemas.microsoft.com/office/drawing/2014/main" id="{D9F5803D-1BF1-4BF8-BD85-AA4437242819}"/>
              </a:ext>
            </a:extLst>
          </p:cNvPr>
          <p:cNvSpPr txBox="1"/>
          <p:nvPr/>
        </p:nvSpPr>
        <p:spPr>
          <a:xfrm>
            <a:off x="984250" y="1697434"/>
            <a:ext cx="1692276" cy="59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None/>
            </a:pPr>
            <a:r>
              <a:rPr lang="el-GR" sz="28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lang="es-AR" sz="28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- hélice</a:t>
            </a:r>
            <a:endParaRPr dirty="0"/>
          </a:p>
        </p:txBody>
      </p:sp>
      <p:sp>
        <p:nvSpPr>
          <p:cNvPr id="7" name="Google Shape;344;p44">
            <a:extLst>
              <a:ext uri="{FF2B5EF4-FFF2-40B4-BE49-F238E27FC236}">
                <a16:creationId xmlns:a16="http://schemas.microsoft.com/office/drawing/2014/main" id="{24CE9E58-350B-4C47-A669-A60B3A56D19B}"/>
              </a:ext>
            </a:extLst>
          </p:cNvPr>
          <p:cNvSpPr txBox="1"/>
          <p:nvPr/>
        </p:nvSpPr>
        <p:spPr>
          <a:xfrm>
            <a:off x="7169150" y="1647031"/>
            <a:ext cx="1692276" cy="59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None/>
            </a:pPr>
            <a:r>
              <a:rPr lang="es-419" sz="28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Lámina </a:t>
            </a:r>
            <a:r>
              <a:rPr lang="el-GR" sz="28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β</a:t>
            </a:r>
            <a:endParaRPr dirty="0"/>
          </a:p>
        </p:txBody>
      </p:sp>
      <p:pic>
        <p:nvPicPr>
          <p:cNvPr id="8" name="Picture 2" descr="&#10;07f06-07a.jpg                                                  0000728Fprojects                       B63F1671:">
            <a:extLst>
              <a:ext uri="{FF2B5EF4-FFF2-40B4-BE49-F238E27FC236}">
                <a16:creationId xmlns:a16="http://schemas.microsoft.com/office/drawing/2014/main" id="{8BE7AC2B-D219-4425-8745-1BFF22E81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263" y="2364464"/>
            <a:ext cx="2598737" cy="1748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&#10;08f06-07b.jpg                                                  0000728Fprojects                       B63F1671:">
            <a:extLst>
              <a:ext uri="{FF2B5EF4-FFF2-40B4-BE49-F238E27FC236}">
                <a16:creationId xmlns:a16="http://schemas.microsoft.com/office/drawing/2014/main" id="{9C1F194D-F563-43F9-B2E8-E320CD152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590" y="4113213"/>
            <a:ext cx="2617409" cy="1731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5" descr="http://www.chemguide.co.uk/organicprops/aminoacids/7df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4225" y="609600"/>
            <a:ext cx="6480175" cy="59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5"/>
          <p:cNvSpPr txBox="1"/>
          <p:nvPr/>
        </p:nvSpPr>
        <p:spPr>
          <a:xfrm>
            <a:off x="533400" y="228600"/>
            <a:ext cx="8001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Estructura de las proteínas:</a:t>
            </a:r>
            <a:endParaRPr sz="44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5"/>
          <p:cNvSpPr txBox="1"/>
          <p:nvPr/>
        </p:nvSpPr>
        <p:spPr>
          <a:xfrm>
            <a:off x="533400" y="1484313"/>
            <a:ext cx="2238375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None/>
            </a:pPr>
            <a:r>
              <a:rPr lang="es-AR" sz="2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Estructura terciaria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6" descr="ProtQuaternStruc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4113" y="2276475"/>
            <a:ext cx="3816350" cy="37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6" descr="http://www.sci.sdsu.edu/TFrey/Chem365/Protein%20gifs/AntibodyCHODisulfide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6075" y="2528888"/>
            <a:ext cx="4618038" cy="329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6"/>
          <p:cNvSpPr txBox="1"/>
          <p:nvPr/>
        </p:nvSpPr>
        <p:spPr>
          <a:xfrm>
            <a:off x="533400" y="228600"/>
            <a:ext cx="8001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Estructura de las proteínas:</a:t>
            </a:r>
            <a:endParaRPr sz="44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6"/>
          <p:cNvSpPr txBox="1"/>
          <p:nvPr/>
        </p:nvSpPr>
        <p:spPr>
          <a:xfrm>
            <a:off x="533400" y="1484313"/>
            <a:ext cx="2238375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None/>
            </a:pPr>
            <a:r>
              <a:rPr lang="es-AR" sz="2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Estructura cuaternaria</a:t>
            </a:r>
            <a:endParaRPr/>
          </a:p>
        </p:txBody>
      </p:sp>
      <p:sp>
        <p:nvSpPr>
          <p:cNvPr id="360" name="Google Shape;360;p46"/>
          <p:cNvSpPr txBox="1"/>
          <p:nvPr/>
        </p:nvSpPr>
        <p:spPr>
          <a:xfrm>
            <a:off x="1333500" y="6002338"/>
            <a:ext cx="3238500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None/>
            </a:pPr>
            <a:r>
              <a:rPr lang="es-AR" sz="2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Anticuerpos (IgG)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" y="387350"/>
            <a:ext cx="8572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7"/>
          <p:cNvSpPr txBox="1"/>
          <p:nvPr/>
        </p:nvSpPr>
        <p:spPr>
          <a:xfrm>
            <a:off x="533400" y="228600"/>
            <a:ext cx="8001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Estructura de las proteínas:</a:t>
            </a:r>
            <a:endParaRPr sz="44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7"/>
          <p:cNvSpPr txBox="1"/>
          <p:nvPr/>
        </p:nvSpPr>
        <p:spPr>
          <a:xfrm>
            <a:off x="533400" y="1484313"/>
            <a:ext cx="2238375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None/>
            </a:pPr>
            <a:r>
              <a:rPr lang="es-AR" sz="2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Estructura cuaternaria</a:t>
            </a:r>
            <a:endParaRPr/>
          </a:p>
        </p:txBody>
      </p:sp>
      <p:sp>
        <p:nvSpPr>
          <p:cNvPr id="368" name="Google Shape;368;p47"/>
          <p:cNvSpPr txBox="1"/>
          <p:nvPr/>
        </p:nvSpPr>
        <p:spPr>
          <a:xfrm>
            <a:off x="6797675" y="5283200"/>
            <a:ext cx="22383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None/>
            </a:pPr>
            <a:r>
              <a:rPr lang="es-AR" sz="2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Hemoglobina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8"/>
          <p:cNvSpPr txBox="1"/>
          <p:nvPr/>
        </p:nvSpPr>
        <p:spPr>
          <a:xfrm>
            <a:off x="179388" y="228600"/>
            <a:ext cx="4000500" cy="144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Estructura de las proteínas:</a:t>
            </a:r>
            <a:endParaRPr sz="44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8"/>
          <p:cNvSpPr txBox="1"/>
          <p:nvPr/>
        </p:nvSpPr>
        <p:spPr>
          <a:xfrm>
            <a:off x="533400" y="3049588"/>
            <a:ext cx="223837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None/>
            </a:pPr>
            <a:r>
              <a:rPr lang="es-AR" sz="2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En resumen:</a:t>
            </a:r>
            <a:endParaRPr/>
          </a:p>
        </p:txBody>
      </p:sp>
      <p:pic>
        <p:nvPicPr>
          <p:cNvPr id="375" name="Google Shape;37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9825" y="357188"/>
            <a:ext cx="5429250" cy="61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>
            <a:spLocks noGrp="1"/>
          </p:cNvSpPr>
          <p:nvPr>
            <p:ph type="title"/>
          </p:nvPr>
        </p:nvSpPr>
        <p:spPr>
          <a:xfrm>
            <a:off x="179512" y="-27384"/>
            <a:ext cx="8964488" cy="4032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calcula el PM aproximado de dos proteínas diferentes (A y B) a partir de una corrida electroforética en un gel de poliacrilamida utilizando marcadores de peso molecular. Si se realiza el mismo experimento pero las proteínas se corren en presencia de beta-</a:t>
            </a:r>
            <a:r>
              <a:rPr lang="es-AR" sz="24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mercaptoetanol</a:t>
            </a:r>
            <a:r>
              <a:rPr lang="es-AR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(agente reductor que rompe los puentes </a:t>
            </a:r>
            <a:r>
              <a:rPr lang="es-AR" sz="24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di-sulfuro</a:t>
            </a:r>
            <a:r>
              <a:rPr lang="es-AR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el PM de A se mantiene igual pero el de la proteína B se reduce a la mitad. Qué puede concluir acerca de la estructura de cada </a:t>
            </a:r>
            <a:r>
              <a:rPr lang="es-AR" sz="2400" b="1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proteína</a:t>
            </a:r>
            <a:r>
              <a:rPr lang="es-AR" sz="2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br>
              <a:rPr lang="es-AR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s-AR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3154206"/>
            <a:ext cx="4783015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9" descr="data:image/png;base64,iVBORw0KGgoAAAANSUhEUgAAAUIAAACcCAMAAAA9MFJFAAABj1BMVEX///+/yuKUbbLf5PDMzMze3t6Dg4Tz9f3AyuK3x+C6x+Da5fGcstVulcXr7/Zdhb14msd+hZWQr9RkjMHS2eqFjZ6nv9yEocvH0eaNps6Yrs6msMBch7mZ2eiae7qTabBpEYOtt8TC0+fdvt2eRqH/AAC3sNMnZq2uvdupdbehV6cAAAC7u9p6enu3rNKlbLDAw8uwlcargryzoMxDeLdQUFOoeba0wNMtLTCwjMPM2eqlZa61pM6hW6hmIWVmZmYATqCcPJ2roc3/6upyIo1EcqnCwsJ1jL+srKyQnrh/RJ//3d3baW1UWWNhZnI/Q0uXl5f/qKj/Fxf/UFD/jo7/ZWV0e4lITFUSFBcgIiZla3jn5+f/vr7/Nzf/gID/uLj/nJzvOj3/zMyCm7mqa2jiAACvjZXBGBjYNThAXoG3KSwwWYmlKSuppa6DTqAZRnmSUVTXAABmdpBxVHlUZn6+UVaeg4soNUt6i6QvaaYAR5yLw92UyuH/Kir/bW0gXahrdLRyUaTMn87r3OwAPpo2Mu6sAAASGklEQVR4nO2djX/aRprHpfImZAnJyFiSSdrajUEJLzE2GOw4R2I3GOKzwXb8SuKk7l7vdvfavc3u3l2apu529w+/kYQ0IyRACElAj9/nU+KOBvHoy8wzzzwzEhg2iiJzI719JgyLxuOLK4FYZNx2TLGo+/fvf/woYxy3JVOr+H1VH8VxWzKtimgI70vjNmVatfBRa4UL4zZlWkVqjTA+G1AcitIQUuO2ZGqljybCuC2ZVgU+zvrxiBJ+0hCO25KpVbSD8GN03JZMrRa1RjibmzhUZHHWj0eUNpr8NOvHTgVGk48/AXf4cZbxciqS383n87vxeGzclkytJDElS5RmUaFDxahUXkbIb4/bkqnVnPiVrJQ4C2mcaltFmKdmrtCp8F0F4e4spHGqyGJeQSjOsq1OBUYTxRUuzfqxUwU6rnBx3IZMrxZUhOLKuA2ZXgnqaDILaRwrIuXVkGbchkyvOqPJLKRxrpioIBQHZGlu97C92wMMOzjwx6xpUmdAFvunGN6eYdjN6iqGvT6bMeyWOpqk+oc0e2+Osb2z09UD8Hrsk2HTI3U0EftnaW7f7GFvT25Pfsawd2d7Plk2LYqoownbvx/fnGLYq5OD0zcYdvxp1pONivB2QpqzU+zgbPX05OQtaIwzhEbNKQhFvH+tV99gr1ffHhys/jxrhSapmS52QIph7+T2+BSguznD3r3yx7DpkTKapAbubf1ZA3dweuuxRROgULCVa9XaNmvzKVtTk4Obzjj8+p1zy6ZE7Xo1XAvWw9WavfpUNpX6ip+lGBDlwmr7C+Va9t4g8BQ1SzEgquvg2rm6rXcIeSI2y1dDharQB4ZyOpkVXuTZHhLzNN/zoDvi/dtosne7d3x8/FZJizhTHe29Ld0dLn1IRyMxSwX47Lb1Efd0xwwKmlzT6fHt6qdPq6fOY69WELzUgELyvzrPpeTaPca6KQR2s55vA3kRbHzgfdls8voT9vrNAZgGHNy+cRh8yQjbmcvLTBX8TxBBWAsuv6CtmhuZl7xuhLEXtbU1+hnvEqZ+Oj3DXp+8Oj49wfZOHWaUlL4bApJdYj0c7Oh/E/KfjSJt9lN0ymNHCHR3D4j+0U1WPbT6DrTA07PTN3vYzY0zb1jLweGknQtpfy4ttwDC5SWLziR634+xFyHw6aEPnn8OQPhK6cgyypufHQ4oSERdz+l/LiVVhGanHtj14aa7F0pX8APhpxulI79bvd07czqehEpa06vpf/VDuJL3YfnYP4Q332C3p0DHYC7/1ulJgiU1om41IUEdobnPUikfwg3/EO7JSxNAIC4cJbkevipVm5UwWrTUUBDSfLxbomgqcl/+IcTe3aj/7t04boSK2sGugsb/VGsAIWMSt0ubC11X8S7NLvuD0DM1DkvVenD5HsN1idnvLvFCDMek7z48GzeFkdQ4rFZLrSS7GO0Sy3SXeKF0Q9bduCmMJBlhtXRtHk78SXP56As9k4Kwevht9+gb8GdHnBcIY3OKfEvTNS6sEQr+ZFBsIoxytCIRNWqOY+mODJOAuDpZBcWGVJpemd5fRPpcBJazHHr6mNgpHXTDyNJfS5YIJT+m/rYRLrKSLIpGmawwUkfiElqZFUngZeXqhqsvarUlFvVRMf0sksShC0VzLKUU8oNWj5aS9ZIVQsqfR6rYRcgLOJDEGhBySiGOE0a/zVKEWh413HFU7NTGCQOUGKOV4wKPbh+a4yX5PIQ4GGEwKCOcM44nATGARVR1vyNiXd6jWCnvuXwQ+7BmEyFhhbCDCu9GiDtDSHQjxG0jDLaOXtD04gJyodtiJMpwslOh4wEjAFYtZ6NG6iCwVIrj24bqEbmcY6jtua6nfsWi1OIi/yy931iu/QYQBr9/USymnxXhzYo4hYnpYroIlL6jDQ41zXyQi4t3Hwz3RP1zX6vOoXepxO6YdJHjwDHGeC8k+eNdWgmsf0zfGxgXTgHCZYYWRXG/qFsoCZhIkzQjyqINFhZxnmHlYpZBLXwmSAynVC+ibhRYyDM8qAymi8/QNWmcoThGbuUcwwxMuU4DwnuUQAAGmoUxKgAQCiIvEAQhGC0sChQrgXJB4owIBV5UqvMGhEUhzpIEHpWiZBFFSO4LlDwBkqJRMj3AyClBCCpDhHOgj8oIWcJsoYJQPnc3QoIVlSGMNSNULBSKqDEywg4D4beIcBu4LRcRRjsIUQt/4wgjEhgRPGiF/48QxqTADOFoCANSbEIRop8YhQgNT9FhJB0hmir5oCMUUTtiRYhQRC90Wx4FHSNckN8l0jjPT5YvxEWUFadN5AhD65xL60zQyfAKbIUSOtWO09oXAQ4UkUiXUtuPQ4SCzAbEhSqTyWmFBJIIiFGMfu04D6HMMRpZmZX+iStFCanO66gWi1Eciof5KYqTRkAYiconkhHGR0YYcRMh6Mo019lqwbEIE1LkaK1cRJBIXKc6R1OwNqhOdxJiHIecRWaonYehO+5gWITqdxBT3hTnrFvhnUDRlghBaG1GuML06Mi4I4Q4KUkSKb9IJHrpIHQHxaSc4jIUk0qx/EpYVDedBUDX34A7QIhHabV2jJRf05TEqWMb1bl75x9fffXrr1t/L+yzauqJRrz1YlHQqvPoTXs0LbBaK2SQHGREZAVaHB6hfFGZQ/nzjUxwvFzJXCW6C3FCaGYuzcVAicy5YFGME4mrymUDOsihEAJWMQxQApx+/Uc8TdJ05yvjdjefPnre0YOXv1AdL8HqM7bAHRVlafWyJCYK0xV3i5TmnIj4HWy22wwlFTstZiiEROJSRdgl4eiycXSRNAGZv0wcNU3FgHjm8tyKLF4+ujg/h28YEiHJctEvXir65Q44ik5jJqRf/q6WvvwB6Je4egUEyTKLgqL4XZHS3QpBMazQKX/G8Qx0TvQdtaAqWqRBLdJJK2wkLq0QEvPzQqKSNFFJJpLnZrI4cXRx0QPh4dF5A6k4HELQDvc7Ah6VgqeReK2Y58VFeAHUvryevr8v+2BR71ogyFDW2fdl38yj/lpUFvk5jikyLCdq7mbIjixYIgRdNlE5KpuL8YvMdbfHw4lGJdm07sjJw8PDjOOOLNsnCIkEeCEIw1dEyEUNuYEL6AEClBNJUEwY3yBXF5LnCbzrPITsrhvv379vALevH3EHoTAPCJrbVbmcPK80usuFi6vrq6a5zQKRyTJZOYImD40QT15nmpbfDp68umg2zV9zudJsVszFOHmeMdcGNgvnlYsLg4N3BSHRyFw3kubmdn0oJDImhETi/KgHwuRRsnx1PkIrJBqHlz0QJprJRMbMKnkIii2cTdISOCBwfZQoGy51WISZC6vhBIy8l2YogGzl8tBsB0kmK9c9fGHm6gq+wUErxPHDHgiBzi0Q4uXzjIWN5cP5c0uEwMTMpQH5kAh7SY7nrIoTFuOxcqDXeRoJ5JAThEJPhOWjTMLyIy8sWmGjmby2CibAJTXKxq5oGyGZJVH1QNAtwgZ+gwyX7yrC8tFVwqJZJedBn5g3FScqlcvMkbm67K6FyoUjhIUvUH0Oz0FkU7qy/eh0TIC1Uz2PZDshmhOEFz0QNjLNa4se28gAz2xubuVk8rBi1QqTzcP5jKPhhPj8M1RfrMArX3+gK9+TnK7UE1jdeCQPDzxUvwsnCImEVW+Vr31+fv7cwjHPHx0lrDoV0bAsBkPeobHRjo6QSG3ostEKszuwurGXZzd2OtrIO2+FpsnnoHIQeg222ljfeKrREbqnrC5tauYEoe+aIIT5R081rTvvyP5rghBmN3UV1GbYhbCdq1SaFeSuE88QElCDK08QQrOMCGsV5e7FWgm5r9YjhOuPND0xhg3Zgi7d708QwuzmQ01WrbBWamOYchdjGL2BzBuEsEMYggwCsn1UGDbN4IcvfKLLwhe2m225Kyt34oXhLd0e+UJBU9d1ZvO63GyFJBxJbRhHZHtVJ/qOyC25+7bVmxmD+h1Qfg8n3iAkC4+1/vfYTmi9DqsbQ1cS+hmLuLCqjCIqwnZLG1J8RuhRRwYINT1MWX6wQdktvfqm8cjOc21y8txidpJrh0rV0lWzWqoChK2g+owBv1thqqBNCwr6tbrRkaHsJBV65ioQh2AxR86127VavRQG6ABC5V684CwuHCgDQrnvdnxhKBwaD0KiADvyxiSOyM91WXTkehgirKnDyTgQQke+M4EIU+tbmjYs4kKZXlsJZ0K5oMcIYSpkxxg2rEDpZROEEDc5SQPCUKmmhtahaueBU54hFGBC7ukOeoDIa19yYSvlXiskkFjJTjIbVu8av1MP+8+Rg7lcPRSqwUfHedcKU9BGwyURWw80V/jARV+YRWIlO3HhY732UyPx7BM93NmyTjMEW7lwuK4/bWUMI3LWFP670grzFlPvPkZswOpdh0zhzoBk1xgQEnBxwkWEaGoIKRRWrFxvz+py+Va/2YknCAnDktrgqJZ4CMP/rWE3hAw7nKRefoloy871bMC1k8e2Uq6jI/wcNfLr3cFvQGYnXie7SINxX35tY+aHr6Q0N6OtBHqN0Pg9f/nFYD9EeuILLZX9wYjQxjgDnOqQi6BuI/xBR4j4a8OXTxRgQs7r2Qn52fCtMAU78qY/HTlrRPiZhhCNC40p1411XXmvZyf5l18j+txO/iELV0f9Gk4KqJE/QFpwd0G2K9S1GAtdQIjsZkA+Cik17nLIWpbKMg3h3o/IWTTQszEi7zw0rwi4EFpvwoh9x+pzjco/0UPrB0aGqWEXQceQZoA7N567mHIldvT0wLqdPTUFPZnQFepkoau2np2MH6FnaYYeIfRAMwbWnDyEHi0/EaYMS1/1zFpntwpbnSa649NwMqyILRg1uLl2ggz0dubIW7C60X8PvSHEQ4Q9FkGJ1I4uN1fwtqAPs7P8tKnXftw1BJpG8LEhhEvx68ZJATI70Y13I6ixOG1v9V5HxvXNcTupvh25FlRVDwa/9SjlCjeETNVuhh27WzSvMlfVcC6Xq+Zyv/d8W5Lx/pWdTc0Jbbq5COqakFbYsdgaYRVrNeVf7vjtLIIOOSL3rk5qX7w2T+iBsAT+q5fCwZp3if8e28eJgr5z6iGcnfwxPOCXgAbvZtDP+tjOiLwOreg6os9yHm32Da1LymstV623vUG48lR3KY+My09wKwaaqalX630hDrEhxM6emuwm3D9ibIYp6Gest2hChOrdrq1W+K8J/WlJLkowLIIaDqFDp1Y7jbVb4X4/p+Tyzi7zjmr45dtMM5SwWCwAtBZbe39RbbVa579/n/BH81Cw8E+1er1ayXU/MHoIhG4pq7fC9QGtMBKLyAyXAzGxUa+EwwDhvD/6y7/o+ote+Ke6rFzYylZ/EaZs+0LAL4ZFAMIAnwxVVF9IuinEqu5DehfSRaSVZxsGc1a2+ouQMF1DH4QyxFoMIhz2RrX+gvO4rt0FVvGikI7Jj5kMTQBCfMdmXKgiBL4Qi1DLXiBceQRH5A30ALEJt04hsxOlV0wCQtuzEw0h8IX4dqgSCi6zkuCq8rAVEsYDyLYDrWyhGJE7xSR0ZNtzZIgwIJUDlVBobQlfGKN45TfQ1iYBod1MjYxwYbmDcKGysFaOS26GhX2E3m+olQmsGmJNAELb+UIZ4drf/nsOIhQl982xkuUtmwQbmBSEWbiosjGwI699s/pfyZjfCC1HZDcQDrd2Amv3fIaCblxfhKv/+X1s0WeEVmsnoyMkC/q+wCd20gz6HLk7aw33Fw5YwdMQrv75O8rnjrwDe4q+m8Ehws/Qu+Idb9E0Es/D8/TfEKIjXP3Xb/3uyBYL93YR4gUDwQLaCYfryELP6rbTDDLC/xgLQqtdrrYRkruo7D4hZDT1QTj33b+PASHakfXEv22E41C/0Hru+z+cjKEVWqSzpxYhsPl3/+YVwt47uyy80BQjDCx89zuPEG6tm/urYhDakYcakcem/ggDc4Elj1phj9Q6AfdaDzc7cTedOYTwAQh9n+BZygZChh6bOMufYitFIMKl8hQgjMyNUZa/Et0M6s1wIUpdRSce4eSpnqsHoCrU0pIojW3IA3OFKUSIhVpVvSHGKgFcpOPUGMVNIUIMq1XDmkOsxAILuB+/odpT0lQixLBwpdMQK4HJ0PQhxELNcEg2fYZwBLWqdcUXToamEiEWyoVrkRnC0VTLtSr673mOV33WkSdb7dZleDJUnVaEoDdPigZsdZ1pqvV/AIbYeahF1koAAAAASUVORK5CYII=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09624" y="3031519"/>
            <a:ext cx="4054863" cy="3155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0" descr="http://www.ojocientifico.com/sites/www.ojocientifico.com/files/imagecache/primera/Funciones%20de%20las%20prote%C3%ADnas%20en%20nuestro%20cuerp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3788" y="2132856"/>
            <a:ext cx="6217540" cy="388843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Funciones de las proteínas</a:t>
            </a:r>
            <a:endParaRPr/>
          </a:p>
        </p:txBody>
      </p:sp>
      <p:sp>
        <p:nvSpPr>
          <p:cNvPr id="390" name="Google Shape;390;p50"/>
          <p:cNvSpPr txBox="1"/>
          <p:nvPr/>
        </p:nvSpPr>
        <p:spPr>
          <a:xfrm>
            <a:off x="467469" y="1652022"/>
            <a:ext cx="5400675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Estructura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	proteínas de las membranas celulares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	queratina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	colágeno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Movimiento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	actina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	miosina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Enzimas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	casi todas las enzimas son proteínas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Hormonas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	insulina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	hormona de crecimiento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	hormona paratiroidea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Defensa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	Anticuerpos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Transporte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	hemoglobina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 descr="http://www.kalipedia.com/kalipediamedia/cienciasnaturales/media/200704/17/tierrayuniverso/20070417klpcnatun_87.Ees.SC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9613" y="549275"/>
            <a:ext cx="4514850" cy="58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51"/>
          <p:cNvGrpSpPr/>
          <p:nvPr/>
        </p:nvGrpSpPr>
        <p:grpSpPr>
          <a:xfrm>
            <a:off x="1644013" y="1484733"/>
            <a:ext cx="5520275" cy="2376315"/>
            <a:chOff x="683568" y="2132805"/>
            <a:chExt cx="7920576" cy="3600451"/>
          </a:xfrm>
        </p:grpSpPr>
        <p:pic>
          <p:nvPicPr>
            <p:cNvPr id="396" name="Google Shape;396;p51" descr="http://www.gastronomiavasca.net/glosario-file/326/Chuleta_de__cerdo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3568" y="2132805"/>
              <a:ext cx="2857500" cy="3600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51" descr="http://www.noselepuedellamarcocina.com/wp-content/uploads/2008/09/p1020618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803542" y="2132805"/>
              <a:ext cx="4800602" cy="36004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8" name="Google Shape;398;p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Desnaturalización de las proteínas</a:t>
            </a:r>
            <a:endParaRPr/>
          </a:p>
        </p:txBody>
      </p:sp>
      <p:grpSp>
        <p:nvGrpSpPr>
          <p:cNvPr id="399" name="Google Shape;399;p51"/>
          <p:cNvGrpSpPr/>
          <p:nvPr/>
        </p:nvGrpSpPr>
        <p:grpSpPr>
          <a:xfrm>
            <a:off x="3276600" y="4221163"/>
            <a:ext cx="5519738" cy="1831975"/>
            <a:chOff x="439841" y="2320652"/>
            <a:chExt cx="8164607" cy="2983608"/>
          </a:xfrm>
        </p:grpSpPr>
        <p:pic>
          <p:nvPicPr>
            <p:cNvPr id="400" name="Google Shape;400;p51" descr="http://www.nutritelia.com/wp-content/uploads/2011/06/Huevo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9841" y="2320652"/>
              <a:ext cx="4470139" cy="2983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51" descr="http://upload.wikimedia.org/wikipedia/commons/thumb/0/02/Fried_egg,_sunny_side_up.jpg/300px-Fried_egg,_sunny_side_up.jp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61825" y="2320652"/>
              <a:ext cx="3442623" cy="2983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2" name="Google Shape;402;p51" descr="http://romano.in/wp-content/uploads/2011/11/merengue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4213" y="4221163"/>
            <a:ext cx="2386012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2"/>
          <p:cNvSpPr/>
          <p:nvPr/>
        </p:nvSpPr>
        <p:spPr>
          <a:xfrm>
            <a:off x="2286000" y="3212976"/>
            <a:ext cx="4572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¿Afectaría su carga neta, estructura y/o función? </a:t>
            </a:r>
            <a:br>
              <a:rPr lang="es-A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52"/>
          <p:cNvSpPr/>
          <p:nvPr/>
        </p:nvSpPr>
        <p:spPr>
          <a:xfrm>
            <a:off x="1187624" y="836712"/>
            <a:ext cx="675049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¿Por qué es importante mantener la estructura terciaria o cuaternaria de una proteína?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52"/>
          <p:cNvSpPr/>
          <p:nvPr/>
        </p:nvSpPr>
        <p:spPr>
          <a:xfrm>
            <a:off x="1358516" y="2060848"/>
            <a:ext cx="610242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consecuencias tendrán sobre una proteína determinada cambios leves en el pH?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52"/>
          <p:cNvSpPr/>
          <p:nvPr/>
        </p:nvSpPr>
        <p:spPr>
          <a:xfrm>
            <a:off x="1619672" y="4417054"/>
            <a:ext cx="587691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¿Cree que sería posible regular la función de una proteína mediante cambios de pH en el compartimiento en que se encuentre? Explique por qué.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3"/>
          <p:cNvSpPr txBox="1"/>
          <p:nvPr/>
        </p:nvSpPr>
        <p:spPr>
          <a:xfrm>
            <a:off x="827088" y="4349750"/>
            <a:ext cx="6408737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Desnaturalización: La actividad biológica de una proteína depende en gran parte del mantenimiento de la estructura terciaria y cuaternaria. 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La desnaturalización se puede obtener por medio de agentes físicos (calor),  químicos (cambios en el pH) o mecánicos, y puede ser reversible o irreversible.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Google Shape;416;p53" descr="http://2.bp.blogspot.com/_whn-VDrrGT8/SQoKoIWNnwI/AAAAAAAADMY/JzaAyIcoCrY/s1600/bioqprotdesnat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088" y="1268413"/>
            <a:ext cx="6827837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3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Desnaturalización de las proteínas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54" descr="http://sombraschinescas.files.wordpress.com/2006/12/caramelo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6678" y="3703179"/>
            <a:ext cx="1731944" cy="143165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4"/>
          <p:cNvSpPr txBox="1"/>
          <p:nvPr/>
        </p:nvSpPr>
        <p:spPr>
          <a:xfrm>
            <a:off x="63500" y="323278"/>
            <a:ext cx="8971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Hidratos de carbono (azúcares):</a:t>
            </a:r>
          </a:p>
          <a:p>
            <a:pPr lvl="0" algn="ctr">
              <a:buClr>
                <a:srgbClr val="FFC000"/>
              </a:buClr>
              <a:buSzPts val="4400"/>
            </a:pPr>
            <a:r>
              <a:rPr lang="es-AR" sz="2000" dirty="0">
                <a:solidFill>
                  <a:srgbClr val="FFC000"/>
                </a:solidFill>
              </a:rPr>
              <a:t>Formados por C, H y O ; Fórmula condensada: CnH2nOn, </a:t>
            </a:r>
          </a:p>
          <a:p>
            <a:pPr lvl="0" algn="ctr">
              <a:buClr>
                <a:srgbClr val="FFC000"/>
              </a:buClr>
              <a:buSzPts val="4400"/>
            </a:pPr>
            <a:r>
              <a:rPr lang="es-AR" sz="2000" dirty="0">
                <a:solidFill>
                  <a:srgbClr val="FFC000"/>
                </a:solidFill>
              </a:rPr>
              <a:t>Los más sencillos (pequeños) son llamados azúcares o glúcidos</a:t>
            </a:r>
            <a:endParaRPr lang="es-AR" sz="2000" dirty="0"/>
          </a:p>
        </p:txBody>
      </p:sp>
      <p:pic>
        <p:nvPicPr>
          <p:cNvPr id="425" name="Google Shape;425;p54" descr="http://www.chocolatisimo.es/wp-content/uploads/2008/08/azucar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5677" y="2267803"/>
            <a:ext cx="1871933" cy="1195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4" descr="http://www.cosasdeeducacion.es/images/papiroflexia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9111" y="3551134"/>
            <a:ext cx="1569392" cy="139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4" descr="http://imagenesfotos.com/wp-content/2009/01/arboles7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3091" y="4972168"/>
            <a:ext cx="2184519" cy="1684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4" descr="arboles3 Fotos de árbole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13140" y="2158103"/>
            <a:ext cx="2452321" cy="169195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4"/>
          <p:cNvSpPr txBox="1"/>
          <p:nvPr/>
        </p:nvSpPr>
        <p:spPr>
          <a:xfrm>
            <a:off x="3100973" y="5164816"/>
            <a:ext cx="2226149" cy="1298924"/>
          </a:xfrm>
          <a:prstGeom prst="rect">
            <a:avLst/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Fibra de algodón:</a:t>
            </a:r>
            <a:br>
              <a:rPr lang="es-AR" sz="14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AR" sz="14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80-90%  celulosa</a:t>
            </a:r>
            <a:br>
              <a:rPr lang="es-AR" sz="14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AR" sz="14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6-8%      agua</a:t>
            </a:r>
            <a:br>
              <a:rPr lang="es-AR" sz="14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AR" sz="14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0.5-1%   ceras y grasas</a:t>
            </a:r>
            <a:br>
              <a:rPr lang="es-AR" sz="14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AR" sz="14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0-1.5%   proteínas</a:t>
            </a:r>
            <a:br>
              <a:rPr lang="es-AR" sz="14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AR" sz="14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4-6%      pectinas</a:t>
            </a:r>
            <a:br>
              <a:rPr lang="es-AR" sz="14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AR" sz="14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1-1.8%   cenizas </a:t>
            </a:r>
            <a:endParaRPr sz="1400" dirty="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p54" descr="http://www.pesoideal.com/blog/wp-content/uploads/2010/11/almidon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35140" y="2267803"/>
            <a:ext cx="1993900" cy="114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4" descr="Algodó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463850" y="3850055"/>
            <a:ext cx="1500394" cy="105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39309" y="5124845"/>
            <a:ext cx="1592781" cy="1654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4" descr="http://3.bp.blogspot.com/-X3aAPhAqpEg/TiBERs5O7_I/AAAAAAAAAXY/BxNUV8vuaqY/s1600/papel-higienico.jp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918655" y="5375480"/>
            <a:ext cx="1310945" cy="1153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A9CA10C0-1148-49A5-B7E8-63CEF09E73B4}"/>
              </a:ext>
            </a:extLst>
          </p:cNvPr>
          <p:cNvSpPr txBox="1">
            <a:spLocks noChangeArrowheads="1"/>
          </p:cNvSpPr>
          <p:nvPr/>
        </p:nvSpPr>
        <p:spPr>
          <a:xfrm>
            <a:off x="844550" y="1209675"/>
            <a:ext cx="8029575" cy="417671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lnSpc>
                <a:spcPct val="90000"/>
              </a:lnSpc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s-MX" altLang="es-AR" sz="2800" dirty="0">
                <a:solidFill>
                  <a:srgbClr val="FFC000"/>
                </a:solidFill>
              </a:rPr>
              <a:t>Formados por C, H y O.</a:t>
            </a:r>
          </a:p>
          <a:p>
            <a:pPr marL="457200" indent="-457200">
              <a:lnSpc>
                <a:spcPct val="90000"/>
              </a:lnSpc>
              <a:buClr>
                <a:srgbClr val="FFC000"/>
              </a:buClr>
              <a:buFont typeface="Wingdings" panose="05000000000000000000" pitchFamily="2" charset="2"/>
              <a:buChar char="v"/>
            </a:pPr>
            <a:endParaRPr lang="es-MX" altLang="es-AR" sz="2800" dirty="0">
              <a:solidFill>
                <a:srgbClr val="FFC000"/>
              </a:solidFill>
            </a:endParaRPr>
          </a:p>
          <a:p>
            <a:pPr marL="457200" indent="-457200">
              <a:lnSpc>
                <a:spcPct val="90000"/>
              </a:lnSpc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s-MX" altLang="es-AR" sz="2800" dirty="0">
                <a:solidFill>
                  <a:srgbClr val="FFC000"/>
                </a:solidFill>
              </a:rPr>
              <a:t>Fórmula condensada: C</a:t>
            </a:r>
            <a:r>
              <a:rPr lang="es-MX" altLang="es-AR" sz="2800" baseline="-25000" dirty="0">
                <a:solidFill>
                  <a:srgbClr val="FFC000"/>
                </a:solidFill>
              </a:rPr>
              <a:t>n</a:t>
            </a:r>
            <a:r>
              <a:rPr lang="es-MX" altLang="es-AR" sz="2800" dirty="0">
                <a:solidFill>
                  <a:srgbClr val="FFC000"/>
                </a:solidFill>
              </a:rPr>
              <a:t>H</a:t>
            </a:r>
            <a:r>
              <a:rPr lang="es-MX" altLang="es-AR" sz="2800" baseline="-25000" dirty="0">
                <a:solidFill>
                  <a:srgbClr val="FFC000"/>
                </a:solidFill>
              </a:rPr>
              <a:t>2n</a:t>
            </a:r>
            <a:r>
              <a:rPr lang="es-MX" altLang="es-AR" sz="2800" dirty="0">
                <a:solidFill>
                  <a:srgbClr val="FFC000"/>
                </a:solidFill>
              </a:rPr>
              <a:t>O</a:t>
            </a:r>
            <a:r>
              <a:rPr lang="es-MX" altLang="es-AR" sz="2800" baseline="-25000" dirty="0">
                <a:solidFill>
                  <a:srgbClr val="FFC000"/>
                </a:solidFill>
              </a:rPr>
              <a:t>n</a:t>
            </a:r>
            <a:endParaRPr lang="es-MX" altLang="es-AR" sz="2800" dirty="0">
              <a:solidFill>
                <a:srgbClr val="FFC000"/>
              </a:solidFill>
            </a:endParaRPr>
          </a:p>
          <a:p>
            <a:pPr marL="457200" indent="-457200">
              <a:lnSpc>
                <a:spcPct val="90000"/>
              </a:lnSpc>
              <a:buClr>
                <a:srgbClr val="FFC000"/>
              </a:buClr>
              <a:buFont typeface="Wingdings" panose="05000000000000000000" pitchFamily="2" charset="2"/>
              <a:buChar char="v"/>
            </a:pPr>
            <a:endParaRPr lang="es-MX" altLang="es-AR" sz="2800" dirty="0">
              <a:solidFill>
                <a:srgbClr val="FFC000"/>
              </a:solidFill>
            </a:endParaRPr>
          </a:p>
          <a:p>
            <a:pPr marL="457200" indent="-457200">
              <a:lnSpc>
                <a:spcPct val="90000"/>
              </a:lnSpc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s-MX" altLang="es-AR" sz="2800" dirty="0">
                <a:solidFill>
                  <a:srgbClr val="FFC000"/>
                </a:solidFill>
              </a:rPr>
              <a:t>Los más sencillos (pequeños) son llamados azúcares o glúcidos y son solubles en agua. </a:t>
            </a:r>
          </a:p>
          <a:p>
            <a:pPr marL="457200" indent="-457200">
              <a:lnSpc>
                <a:spcPct val="90000"/>
              </a:lnSpc>
              <a:buClr>
                <a:srgbClr val="FFC000"/>
              </a:buClr>
              <a:buFont typeface="Wingdings" panose="05000000000000000000" pitchFamily="2" charset="2"/>
              <a:buChar char="v"/>
            </a:pPr>
            <a:endParaRPr lang="es-MX" altLang="es-AR" sz="2800" dirty="0">
              <a:solidFill>
                <a:srgbClr val="FFC000"/>
              </a:solidFill>
            </a:endParaRPr>
          </a:p>
          <a:p>
            <a:pPr marL="457200" indent="-457200">
              <a:lnSpc>
                <a:spcPct val="90000"/>
              </a:lnSpc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s-MX" altLang="es-AR" sz="2800" dirty="0">
                <a:solidFill>
                  <a:srgbClr val="FFC000"/>
                </a:solidFill>
              </a:rPr>
              <a:t>Biomoléculas más abundantes en la naturaleza.</a:t>
            </a:r>
          </a:p>
          <a:p>
            <a:pPr marL="457200" indent="-457200">
              <a:lnSpc>
                <a:spcPct val="90000"/>
              </a:lnSpc>
              <a:buClr>
                <a:srgbClr val="FFC000"/>
              </a:buClr>
              <a:buFont typeface="Wingdings" panose="05000000000000000000" pitchFamily="2" charset="2"/>
              <a:buChar char="v"/>
            </a:pPr>
            <a:endParaRPr lang="es-ES_tradnl" altLang="es-AR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065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55" descr="http://www.quimicaviva.qb.fcen.uba.ar/contratapa/aprendiendo/capitulo13_archivos/image00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2696" y="1158691"/>
            <a:ext cx="4515346" cy="1642512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5"/>
          <p:cNvSpPr txBox="1"/>
          <p:nvPr/>
        </p:nvSpPr>
        <p:spPr>
          <a:xfrm>
            <a:off x="5508104" y="2816894"/>
            <a:ext cx="212248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Pentosas (5C)</a:t>
            </a:r>
            <a:endParaRPr/>
          </a:p>
        </p:txBody>
      </p:sp>
      <p:sp>
        <p:nvSpPr>
          <p:cNvPr id="440" name="Google Shape;440;p55"/>
          <p:cNvSpPr txBox="1"/>
          <p:nvPr/>
        </p:nvSpPr>
        <p:spPr>
          <a:xfrm>
            <a:off x="323528" y="1143000"/>
            <a:ext cx="265906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Azúcares simples: monosacáridos (entre 2-8 C)</a:t>
            </a:r>
            <a:endParaRPr/>
          </a:p>
        </p:txBody>
      </p:sp>
      <p:sp>
        <p:nvSpPr>
          <p:cNvPr id="441" name="Google Shape;441;p55"/>
          <p:cNvSpPr txBox="1"/>
          <p:nvPr/>
        </p:nvSpPr>
        <p:spPr>
          <a:xfrm>
            <a:off x="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Hidratos de carbono (azúcares)</a:t>
            </a:r>
            <a:endParaRPr/>
          </a:p>
        </p:txBody>
      </p:sp>
      <p:pic>
        <p:nvPicPr>
          <p:cNvPr id="442" name="Google Shape;442;p55" descr="http://www.worldofmolecules.com/foods/glucose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35222" y="4034778"/>
            <a:ext cx="3383732" cy="2456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5" descr="glucos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9750" y="4283075"/>
            <a:ext cx="2659063" cy="171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5"/>
          <p:cNvSpPr txBox="1"/>
          <p:nvPr/>
        </p:nvSpPr>
        <p:spPr>
          <a:xfrm>
            <a:off x="6284912" y="4427830"/>
            <a:ext cx="1944688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Hexosas (6C)</a:t>
            </a:r>
            <a:endParaRPr/>
          </a:p>
        </p:txBody>
      </p:sp>
      <p:sp>
        <p:nvSpPr>
          <p:cNvPr id="445" name="Google Shape;445;p55"/>
          <p:cNvSpPr txBox="1"/>
          <p:nvPr/>
        </p:nvSpPr>
        <p:spPr>
          <a:xfrm>
            <a:off x="2483768" y="6165304"/>
            <a:ext cx="25202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Ej.: Glucosa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6" descr="sucrose_structur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825" y="3308350"/>
            <a:ext cx="338455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6"/>
          <p:cNvSpPr txBox="1">
            <a:spLocks noGrp="1"/>
          </p:cNvSpPr>
          <p:nvPr>
            <p:ph type="title" idx="4294967295"/>
          </p:nvPr>
        </p:nvSpPr>
        <p:spPr>
          <a:xfrm>
            <a:off x="0" y="3413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Hidratos de carbono (azúcares)</a:t>
            </a:r>
            <a:endParaRPr/>
          </a:p>
        </p:txBody>
      </p:sp>
      <p:pic>
        <p:nvPicPr>
          <p:cNvPr id="452" name="Google Shape;452;p56" descr="http://www.indigo.com/images/product/735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7088" y="2960688"/>
            <a:ext cx="4175125" cy="3132137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6"/>
          <p:cNvSpPr txBox="1"/>
          <p:nvPr/>
        </p:nvSpPr>
        <p:spPr>
          <a:xfrm>
            <a:off x="935037" y="1551811"/>
            <a:ext cx="2016125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Disacáridos</a:t>
            </a:r>
            <a:endParaRPr/>
          </a:p>
        </p:txBody>
      </p:sp>
      <p:sp>
        <p:nvSpPr>
          <p:cNvPr id="454" name="Google Shape;454;p56"/>
          <p:cNvSpPr txBox="1"/>
          <p:nvPr/>
        </p:nvSpPr>
        <p:spPr>
          <a:xfrm>
            <a:off x="755650" y="6092825"/>
            <a:ext cx="3960813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Sacarosa (azúcar común)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57" descr="https://twistedsifter.files.wordpress.com/2017/03/keefer-lake-shirks-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7784" y="1382105"/>
            <a:ext cx="3831636" cy="5108848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7"/>
          <p:cNvSpPr txBox="1"/>
          <p:nvPr/>
        </p:nvSpPr>
        <p:spPr>
          <a:xfrm>
            <a:off x="0" y="26064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Hidratos de carbono complejos</a:t>
            </a:r>
            <a:endParaRPr sz="4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58" descr="http://web.educastur.princast.es/proyectos/biogeo_ov/2BCH/B1_BIOQUIMICA/t13_GLUCIDOS/diapositivas/Diapositiva7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2180" y="622596"/>
            <a:ext cx="4176464" cy="313384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8"/>
          <p:cNvSpPr txBox="1"/>
          <p:nvPr/>
        </p:nvSpPr>
        <p:spPr>
          <a:xfrm>
            <a:off x="415180" y="-23418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Hidratos de carbono complejos</a:t>
            </a:r>
            <a:endParaRPr/>
          </a:p>
        </p:txBody>
      </p:sp>
      <p:sp>
        <p:nvSpPr>
          <p:cNvPr id="467" name="Google Shape;467;p58"/>
          <p:cNvSpPr txBox="1"/>
          <p:nvPr/>
        </p:nvSpPr>
        <p:spPr>
          <a:xfrm>
            <a:off x="415180" y="1037065"/>
            <a:ext cx="36687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Hidratos de carbono complejos</a:t>
            </a:r>
            <a:endParaRPr/>
          </a:p>
        </p:txBody>
      </p:sp>
      <p:sp>
        <p:nvSpPr>
          <p:cNvPr id="468" name="Google Shape;468;p58"/>
          <p:cNvSpPr txBox="1"/>
          <p:nvPr/>
        </p:nvSpPr>
        <p:spPr>
          <a:xfrm>
            <a:off x="7990399" y="2591769"/>
            <a:ext cx="1305396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almidón</a:t>
            </a:r>
            <a:endParaRPr/>
          </a:p>
        </p:txBody>
      </p:sp>
      <p:sp>
        <p:nvSpPr>
          <p:cNvPr id="469" name="Google Shape;469;p58"/>
          <p:cNvSpPr txBox="1"/>
          <p:nvPr/>
        </p:nvSpPr>
        <p:spPr>
          <a:xfrm>
            <a:off x="270395" y="1956340"/>
            <a:ext cx="3069591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Pueden contener enlaces glucosídicos tipo </a:t>
            </a:r>
            <a:r>
              <a:rPr lang="es-AR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alfa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o beta. Los enlaces alfa son más débiles, y se rompen y forman con gran facilidad, por lo que se encuentran en los </a:t>
            </a:r>
            <a:r>
              <a:rPr lang="es-AR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polisacáridos con funciones de reserva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, como el </a:t>
            </a:r>
            <a:r>
              <a:rPr lang="es-AR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almidón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o el glucógeno. </a:t>
            </a:r>
            <a:endParaRPr/>
          </a:p>
        </p:txBody>
      </p:sp>
      <p:pic>
        <p:nvPicPr>
          <p:cNvPr id="470" name="Google Shape;470;p58" descr="http://usuarios.multimania.es/bioteca3000/contenido/citologia/citplasma/glucogeno.bei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3888" y="3896903"/>
            <a:ext cx="4066471" cy="2844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59" descr="http://www.bionova.org.es/biocast/documentos/figura/figtem07/figura71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5088" y="1416472"/>
            <a:ext cx="5240337" cy="3668712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9"/>
          <p:cNvSpPr txBox="1"/>
          <p:nvPr/>
        </p:nvSpPr>
        <p:spPr>
          <a:xfrm>
            <a:off x="21457" y="-2962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Hidratos de carbono complejos</a:t>
            </a:r>
            <a:endParaRPr/>
          </a:p>
        </p:txBody>
      </p:sp>
      <p:sp>
        <p:nvSpPr>
          <p:cNvPr id="477" name="Google Shape;477;p59"/>
          <p:cNvSpPr txBox="1"/>
          <p:nvPr/>
        </p:nvSpPr>
        <p:spPr>
          <a:xfrm>
            <a:off x="467544" y="2022674"/>
            <a:ext cx="3668713" cy="83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Hidratos de carbono complejos</a:t>
            </a:r>
            <a:endParaRPr/>
          </a:p>
        </p:txBody>
      </p:sp>
      <p:sp>
        <p:nvSpPr>
          <p:cNvPr id="478" name="Google Shape;478;p59"/>
          <p:cNvSpPr txBox="1"/>
          <p:nvPr/>
        </p:nvSpPr>
        <p:spPr>
          <a:xfrm>
            <a:off x="5739581" y="5271293"/>
            <a:ext cx="293687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celulosa</a:t>
            </a:r>
            <a:endParaRPr/>
          </a:p>
        </p:txBody>
      </p:sp>
      <p:sp>
        <p:nvSpPr>
          <p:cNvPr id="479" name="Google Shape;479;p59"/>
          <p:cNvSpPr txBox="1"/>
          <p:nvPr/>
        </p:nvSpPr>
        <p:spPr>
          <a:xfrm>
            <a:off x="323528" y="2924944"/>
            <a:ext cx="2808312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El enlace tipo </a:t>
            </a:r>
            <a:r>
              <a:rPr lang="es-A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beta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es mucho más estable y resistente, por lo que es característico de </a:t>
            </a:r>
            <a:r>
              <a:rPr lang="es-A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polisacaridos con función estructural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, como es el caso de la </a:t>
            </a:r>
            <a:r>
              <a:rPr lang="es-A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celulosa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AEB291-3BD1-49EF-ABFD-49C18117F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4681"/>
            <a:ext cx="8229600" cy="1143000"/>
          </a:xfrm>
        </p:spPr>
        <p:txBody>
          <a:bodyPr/>
          <a:lstStyle/>
          <a:p>
            <a:r>
              <a:rPr lang="es-419" dirty="0">
                <a:solidFill>
                  <a:srgbClr val="FFC000"/>
                </a:solidFill>
              </a:rPr>
              <a:t>ELECTRONEGATIVIDAD</a:t>
            </a:r>
            <a:endParaRPr lang="es-AR" dirty="0">
              <a:solidFill>
                <a:srgbClr val="FFC000"/>
              </a:solidFill>
            </a:endParaRPr>
          </a:p>
        </p:txBody>
      </p:sp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16896EA1-05AB-419E-B52F-00198CB04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8" t="37808" r="10000" b="24566"/>
          <a:stretch/>
        </p:blipFill>
        <p:spPr bwMode="auto">
          <a:xfrm>
            <a:off x="1089764" y="2592888"/>
            <a:ext cx="7139836" cy="258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E698019-9FCB-4292-9DE7-39FADF0687E5}"/>
              </a:ext>
            </a:extLst>
          </p:cNvPr>
          <p:cNvSpPr txBox="1">
            <a:spLocks/>
          </p:cNvSpPr>
          <p:nvPr/>
        </p:nvSpPr>
        <p:spPr>
          <a:xfrm>
            <a:off x="1756775" y="1113251"/>
            <a:ext cx="56304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s-419" sz="2400" dirty="0">
                <a:solidFill>
                  <a:srgbClr val="FFC000"/>
                </a:solidFill>
              </a:rPr>
              <a:t>Capacidad de un átomo de atraer hacia sí mismo los electrones de un enlace químico</a:t>
            </a:r>
            <a:endParaRPr lang="es-AR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0327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0"/>
          <p:cNvSpPr txBox="1">
            <a:spLocks noGrp="1"/>
          </p:cNvSpPr>
          <p:nvPr>
            <p:ph type="title"/>
          </p:nvPr>
        </p:nvSpPr>
        <p:spPr>
          <a:xfrm>
            <a:off x="457200" y="34178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959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Funciones de los hidratos de carbono</a:t>
            </a:r>
            <a:endParaRPr/>
          </a:p>
        </p:txBody>
      </p:sp>
      <p:sp>
        <p:nvSpPr>
          <p:cNvPr id="485" name="Google Shape;485;p60"/>
          <p:cNvSpPr txBox="1"/>
          <p:nvPr/>
        </p:nvSpPr>
        <p:spPr>
          <a:xfrm>
            <a:off x="107504" y="1922463"/>
            <a:ext cx="187220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Reserva de energía: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   glucógeno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   almidón</a:t>
            </a:r>
            <a:endParaRPr/>
          </a:p>
        </p:txBody>
      </p:sp>
      <p:pic>
        <p:nvPicPr>
          <p:cNvPr id="486" name="Google Shape;486;p60" descr="http://www.ecologiaverde.com/wp-content/2009/08/arbol-celulos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0823" y="4077071"/>
            <a:ext cx="2447014" cy="1833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0" descr="http://biologiaytm.wikispaces.com/file/view/pan_1.gif/109193089/pan_1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9672" y="1412999"/>
            <a:ext cx="2460139" cy="2160017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0"/>
          <p:cNvSpPr txBox="1"/>
          <p:nvPr/>
        </p:nvSpPr>
        <p:spPr>
          <a:xfrm>
            <a:off x="150515" y="4759325"/>
            <a:ext cx="182919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Estructura: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   celulosa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60"/>
          <p:cNvSpPr txBox="1"/>
          <p:nvPr/>
        </p:nvSpPr>
        <p:spPr>
          <a:xfrm>
            <a:off x="4487505" y="1922240"/>
            <a:ext cx="188469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Información: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   oligosacáridos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  <p:pic>
        <p:nvPicPr>
          <p:cNvPr id="490" name="Google Shape;490;p60" descr="http://publications.nigms.nih.gov/chemhealth/images/ch2_plasma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8214" y="1484784"/>
            <a:ext cx="2644266" cy="1774597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60"/>
          <p:cNvSpPr txBox="1"/>
          <p:nvPr/>
        </p:nvSpPr>
        <p:spPr>
          <a:xfrm>
            <a:off x="4499992" y="4809926"/>
            <a:ext cx="352839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Detoxificación: eliminación de drogas y metabolitos (bilirrubina)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61" descr="http://3.bp.blogspot.com/__X1iRd2Ov00/TU873ThkpmI/AAAAAAAAEI0/5DMd7Di4au4/s1600/aceite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7335" y="4459287"/>
            <a:ext cx="2889250" cy="192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1" descr="http://imagenes.lapatilla.s3.amazonaws.com/site/wp-content/uploads/2011/12/mantequilla1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36096" y="2060848"/>
            <a:ext cx="2744787" cy="170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1" descr="http://www.joaquinrodriguezpiaya.es/2BachilleratoBiologia/Bioquimica/Fotos/lipidos_web/lipidos10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41671" y="2060848"/>
            <a:ext cx="28575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1 Título">
            <a:extLst>
              <a:ext uri="{FF2B5EF4-FFF2-40B4-BE49-F238E27FC236}">
                <a16:creationId xmlns:a16="http://schemas.microsoft.com/office/drawing/2014/main" id="{BB400B9E-3406-41E3-86FB-E8820B090E2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53777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r>
              <a:rPr lang="es-AR" altLang="es-ES" sz="4000" b="1" dirty="0">
                <a:solidFill>
                  <a:schemeClr val="bg1"/>
                </a:solidFill>
              </a:rPr>
              <a:t>Lípidos</a:t>
            </a:r>
          </a:p>
          <a:p>
            <a:pPr algn="ctr" eaLnBrk="1" hangingPunct="1">
              <a:lnSpc>
                <a:spcPct val="95000"/>
              </a:lnSpc>
              <a:spcBef>
                <a:spcPct val="0"/>
              </a:spcBef>
              <a:buFontTx/>
              <a:buNone/>
            </a:pPr>
            <a:br>
              <a:rPr lang="es-AR" altLang="es-ES" sz="2400" b="1" dirty="0">
                <a:solidFill>
                  <a:schemeClr val="bg1"/>
                </a:solidFill>
              </a:rPr>
            </a:br>
            <a:r>
              <a:rPr lang="en-US" altLang="es-ES" sz="2400" dirty="0">
                <a:solidFill>
                  <a:srgbClr val="FFFFFF"/>
                </a:solidFill>
              </a:rPr>
              <a:t>Grupo </a:t>
            </a:r>
            <a:r>
              <a:rPr lang="en-US" altLang="es-ES" sz="2400" dirty="0" err="1">
                <a:solidFill>
                  <a:srgbClr val="FFFFFF"/>
                </a:solidFill>
              </a:rPr>
              <a:t>heterogéneo</a:t>
            </a:r>
            <a:r>
              <a:rPr lang="en-US" altLang="es-ES" sz="2400" dirty="0">
                <a:solidFill>
                  <a:srgbClr val="FFFFFF"/>
                </a:solidFill>
              </a:rPr>
              <a:t>, no </a:t>
            </a:r>
            <a:r>
              <a:rPr lang="en-US" altLang="es-ES" sz="2400" dirty="0" err="1">
                <a:solidFill>
                  <a:srgbClr val="FFFFFF"/>
                </a:solidFill>
              </a:rPr>
              <a:t>polares</a:t>
            </a:r>
            <a:r>
              <a:rPr lang="en-US" altLang="es-ES" sz="2400" dirty="0">
                <a:solidFill>
                  <a:srgbClr val="FFFFFF"/>
                </a:solidFill>
              </a:rPr>
              <a:t>,</a:t>
            </a:r>
            <a:r>
              <a:rPr lang="es-MX" altLang="es-AR" sz="2400" dirty="0">
                <a:solidFill>
                  <a:schemeClr val="bg1"/>
                </a:solidFill>
              </a:rPr>
              <a:t> formadas por C, H y en menor proporción O</a:t>
            </a:r>
            <a:r>
              <a:rPr lang="en-US" altLang="es-ES" sz="2400" dirty="0">
                <a:solidFill>
                  <a:srgbClr val="FFFFFF"/>
                </a:solidFill>
              </a:rPr>
              <a:t> </a:t>
            </a:r>
            <a:br>
              <a:rPr lang="en-US" altLang="es-ES" sz="1800" dirty="0">
                <a:solidFill>
                  <a:srgbClr val="FFFFFF"/>
                </a:solidFill>
              </a:rPr>
            </a:br>
            <a:endParaRPr lang="es-AR" altLang="es-ES" sz="1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2"/>
          <p:cNvSpPr txBox="1"/>
          <p:nvPr/>
        </p:nvSpPr>
        <p:spPr>
          <a:xfrm>
            <a:off x="0" y="3095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Lípidos</a:t>
            </a:r>
            <a:endParaRPr/>
          </a:p>
        </p:txBody>
      </p:sp>
      <p:grpSp>
        <p:nvGrpSpPr>
          <p:cNvPr id="505" name="Google Shape;505;p62"/>
          <p:cNvGrpSpPr/>
          <p:nvPr/>
        </p:nvGrpSpPr>
        <p:grpSpPr>
          <a:xfrm>
            <a:off x="1587500" y="1452563"/>
            <a:ext cx="6800850" cy="4784725"/>
            <a:chOff x="1587574" y="1452755"/>
            <a:chExt cx="6800850" cy="4784557"/>
          </a:xfrm>
        </p:grpSpPr>
        <p:pic>
          <p:nvPicPr>
            <p:cNvPr id="506" name="Google Shape;506;p6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87574" y="1455762"/>
              <a:ext cx="6800850" cy="4781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" name="Google Shape;507;p62"/>
            <p:cNvSpPr/>
            <p:nvPr/>
          </p:nvSpPr>
          <p:spPr>
            <a:xfrm>
              <a:off x="6300862" y="1452755"/>
              <a:ext cx="1928812" cy="392098"/>
            </a:xfrm>
            <a:prstGeom prst="rect">
              <a:avLst/>
            </a:prstGeom>
            <a:solidFill>
              <a:schemeClr val="dk2">
                <a:alpha val="2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62"/>
            <p:cNvSpPr/>
            <p:nvPr/>
          </p:nvSpPr>
          <p:spPr>
            <a:xfrm>
              <a:off x="6315149" y="1916289"/>
              <a:ext cx="2073275" cy="392098"/>
            </a:xfrm>
            <a:prstGeom prst="rect">
              <a:avLst/>
            </a:prstGeom>
            <a:solidFill>
              <a:schemeClr val="accent2">
                <a:alpha val="2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62"/>
            <p:cNvSpPr/>
            <p:nvPr/>
          </p:nvSpPr>
          <p:spPr>
            <a:xfrm>
              <a:off x="6300862" y="2389347"/>
              <a:ext cx="1928812" cy="392098"/>
            </a:xfrm>
            <a:prstGeom prst="rect">
              <a:avLst/>
            </a:prstGeom>
            <a:solidFill>
              <a:schemeClr val="accent3">
                <a:alpha val="2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62"/>
            <p:cNvSpPr/>
            <p:nvPr/>
          </p:nvSpPr>
          <p:spPr>
            <a:xfrm>
              <a:off x="6300862" y="5845213"/>
              <a:ext cx="1928812" cy="392099"/>
            </a:xfrm>
            <a:prstGeom prst="rect">
              <a:avLst/>
            </a:prstGeom>
            <a:solidFill>
              <a:schemeClr val="accent6">
                <a:alpha val="2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62"/>
            <p:cNvSpPr/>
            <p:nvPr/>
          </p:nvSpPr>
          <p:spPr>
            <a:xfrm>
              <a:off x="6300862" y="3252917"/>
              <a:ext cx="1928812" cy="392098"/>
            </a:xfrm>
            <a:prstGeom prst="rect">
              <a:avLst/>
            </a:prstGeom>
            <a:solidFill>
              <a:schemeClr val="accent4">
                <a:alpha val="2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63"/>
          <p:cNvPicPr preferRelativeResize="0"/>
          <p:nvPr/>
        </p:nvPicPr>
        <p:blipFill rotWithShape="1">
          <a:blip r:embed="rId3">
            <a:alphaModFix/>
          </a:blip>
          <a:srcRect b="6121"/>
          <a:stretch/>
        </p:blipFill>
        <p:spPr>
          <a:xfrm>
            <a:off x="1903412" y="908089"/>
            <a:ext cx="5616575" cy="5775027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3"/>
          <p:cNvSpPr txBox="1"/>
          <p:nvPr/>
        </p:nvSpPr>
        <p:spPr>
          <a:xfrm>
            <a:off x="198438" y="16570"/>
            <a:ext cx="40671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28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Ácidos grasos:</a:t>
            </a:r>
            <a:endParaRPr sz="28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Palmítico: 16C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Oleico: 18C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EFABAD-2DC7-4CB4-B4DA-DEFA1EE9C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58999" y="4576564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s-ES" sz="2400">
              <a:solidFill>
                <a:schemeClr val="tx2"/>
              </a:solidFill>
            </a:endParaRPr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1F3EEF47-D36D-4664-9E3A-61B728EB0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438" y="3195439"/>
            <a:ext cx="176371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AR" altLang="es-ES" sz="2400" u="sng" dirty="0">
                <a:solidFill>
                  <a:schemeClr val="bg1"/>
                </a:solidFill>
              </a:rPr>
              <a:t>Saturados: </a:t>
            </a:r>
            <a:r>
              <a:rPr lang="es-AR" altLang="es-ES" sz="2400" dirty="0">
                <a:solidFill>
                  <a:schemeClr val="bg1"/>
                </a:solidFill>
              </a:rPr>
              <a:t>sin dobles enlaces</a:t>
            </a: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73F944EA-7F26-4FCB-B6AC-DA7C93130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9987" y="3195439"/>
            <a:ext cx="176371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AR" altLang="es-ES" sz="2400" u="sng" dirty="0">
                <a:solidFill>
                  <a:schemeClr val="bg1"/>
                </a:solidFill>
              </a:rPr>
              <a:t>Insaturados </a:t>
            </a:r>
            <a:r>
              <a:rPr lang="es-AR" altLang="es-ES" sz="2400" dirty="0">
                <a:solidFill>
                  <a:schemeClr val="bg1"/>
                </a:solidFill>
              </a:rPr>
              <a:t>poseen dobles y/o triples enlaces. </a:t>
            </a:r>
            <a:endParaRPr lang="es-ES" altLang="es-ES" sz="24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64" descr="Triglyceri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4688" y="908050"/>
            <a:ext cx="3008312" cy="2233613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4"/>
          <p:cNvSpPr txBox="1"/>
          <p:nvPr/>
        </p:nvSpPr>
        <p:spPr>
          <a:xfrm>
            <a:off x="342900" y="252413"/>
            <a:ext cx="2755900" cy="65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2800" b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Triglicéridos</a:t>
            </a:r>
            <a:endParaRPr sz="2800" b="1" dirty="0"/>
          </a:p>
        </p:txBody>
      </p:sp>
      <p:pic>
        <p:nvPicPr>
          <p:cNvPr id="526" name="Google Shape;526;p64" descr="http://www.medicinapreventiva.com.ve/laboratorio/imagenes/triglyc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188" y="1854200"/>
            <a:ext cx="4171950" cy="30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64"/>
          <p:cNvSpPr txBox="1"/>
          <p:nvPr/>
        </p:nvSpPr>
        <p:spPr>
          <a:xfrm>
            <a:off x="5148263" y="3500438"/>
            <a:ext cx="3614737" cy="258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Los triglicéridos son el tipo más común de grasas o lípidos transportados en nuestra sangre, depositados en nuestras células o presentes en los alimentos.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La esterificación de glicerol y tres ácidos grasos, produce los triglicéridos.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65" descr="image0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852" y="1772816"/>
            <a:ext cx="4288997" cy="252028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5" descr="http://www.dreamstime.com/molecular-structure-of-cholesterol-on-white-thumb16357321.jpg"/>
          <p:cNvSpPr/>
          <p:nvPr/>
        </p:nvSpPr>
        <p:spPr>
          <a:xfrm>
            <a:off x="63500" y="-1365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65" descr="http://www.dreamstime.com/molecular-structure-of-cholesterol-on-white-thumb16357321.jp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5" name="Google Shape;535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6188" y="2708275"/>
            <a:ext cx="381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5"/>
          <p:cNvSpPr txBox="1"/>
          <p:nvPr/>
        </p:nvSpPr>
        <p:spPr>
          <a:xfrm>
            <a:off x="460375" y="482600"/>
            <a:ext cx="212248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2800" b="1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Esteroides</a:t>
            </a:r>
            <a:endParaRPr sz="2800" b="1" dirty="0"/>
          </a:p>
        </p:txBody>
      </p:sp>
      <p:sp>
        <p:nvSpPr>
          <p:cNvPr id="538" name="Google Shape;538;p65"/>
          <p:cNvSpPr txBox="1"/>
          <p:nvPr/>
        </p:nvSpPr>
        <p:spPr>
          <a:xfrm>
            <a:off x="611188" y="4437063"/>
            <a:ext cx="3744912" cy="17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colesterol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hormonas (testosterona, estrógeno, progesterona, corticosterona, aldosterona)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vitaminas (D</a:t>
            </a:r>
            <a:r>
              <a:rPr lang="es-AR" sz="1800" baseline="-250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, D</a:t>
            </a:r>
            <a:r>
              <a:rPr lang="es-AR" sz="1800" baseline="-250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Char char="•"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sales biliares</a:t>
            </a:r>
            <a:endParaRPr/>
          </a:p>
        </p:txBody>
      </p:sp>
      <p:sp>
        <p:nvSpPr>
          <p:cNvPr id="539" name="Google Shape;539;p65"/>
          <p:cNvSpPr txBox="1"/>
          <p:nvPr/>
        </p:nvSpPr>
        <p:spPr>
          <a:xfrm>
            <a:off x="6516688" y="2051050"/>
            <a:ext cx="1584325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Colesterol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66" descr="http://perso.wanadoo.es/historiaweb/egipto/retratos/eiren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825" y="1550988"/>
            <a:ext cx="3313113" cy="4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6" descr="http://www.iesbanaderos.org/html/departamentos/bio-geo/Apuntes/Bio/T%204%20Lipidos/4%20Ceras_archivos/image011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3938" y="2239963"/>
            <a:ext cx="5465762" cy="3446462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6"/>
          <p:cNvSpPr txBox="1"/>
          <p:nvPr/>
        </p:nvSpPr>
        <p:spPr>
          <a:xfrm>
            <a:off x="3946525" y="439738"/>
            <a:ext cx="1800225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lang="es-AR" sz="28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Ceras</a:t>
            </a:r>
            <a:endParaRPr sz="2800" b="1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7"/>
          <p:cNvSpPr txBox="1"/>
          <p:nvPr/>
        </p:nvSpPr>
        <p:spPr>
          <a:xfrm>
            <a:off x="1003300" y="376238"/>
            <a:ext cx="30099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lang="es-AR" sz="28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Fosfolípidos</a:t>
            </a:r>
            <a:endParaRPr sz="2800" b="1" dirty="0"/>
          </a:p>
        </p:txBody>
      </p:sp>
      <p:sp>
        <p:nvSpPr>
          <p:cNvPr id="555" name="Google Shape;555;p67"/>
          <p:cNvSpPr txBox="1"/>
          <p:nvPr/>
        </p:nvSpPr>
        <p:spPr>
          <a:xfrm>
            <a:off x="3779838" y="6207125"/>
            <a:ext cx="266382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Fosfatidil colina</a:t>
            </a:r>
            <a:endParaRPr/>
          </a:p>
        </p:txBody>
      </p:sp>
      <p:grpSp>
        <p:nvGrpSpPr>
          <p:cNvPr id="556" name="Google Shape;556;p67"/>
          <p:cNvGrpSpPr/>
          <p:nvPr/>
        </p:nvGrpSpPr>
        <p:grpSpPr>
          <a:xfrm>
            <a:off x="1903413" y="1700213"/>
            <a:ext cx="6916738" cy="4105275"/>
            <a:chOff x="2123728" y="1268761"/>
            <a:chExt cx="6552728" cy="3888432"/>
          </a:xfrm>
        </p:grpSpPr>
        <p:sp>
          <p:nvSpPr>
            <p:cNvPr id="557" name="Google Shape;557;p67"/>
            <p:cNvSpPr/>
            <p:nvPr/>
          </p:nvSpPr>
          <p:spPr>
            <a:xfrm>
              <a:off x="7134903" y="1268761"/>
              <a:ext cx="1541553" cy="38884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67"/>
            <p:cNvSpPr/>
            <p:nvPr/>
          </p:nvSpPr>
          <p:spPr>
            <a:xfrm>
              <a:off x="7740996" y="2492730"/>
              <a:ext cx="135356" cy="23757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59" name="Google Shape;559;p67" descr="http://www.madsci.org/posts/archives/2006-12/1164999854.Bc.1.gif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23728" y="1268761"/>
              <a:ext cx="5011756" cy="3888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0" name="Google Shape;560;p67"/>
            <p:cNvSpPr/>
            <p:nvPr/>
          </p:nvSpPr>
          <p:spPr>
            <a:xfrm>
              <a:off x="7963582" y="2492730"/>
              <a:ext cx="470738" cy="2123150"/>
            </a:xfrm>
            <a:custGeom>
              <a:avLst/>
              <a:gdLst/>
              <a:ahLst/>
              <a:cxnLst/>
              <a:rect l="0" t="0" r="0" b="0"/>
              <a:pathLst>
                <a:path w="470441" h="2122647" extrusionOk="0">
                  <a:moveTo>
                    <a:pt x="0" y="0"/>
                  </a:moveTo>
                  <a:lnTo>
                    <a:pt x="136612" y="0"/>
                  </a:lnTo>
                  <a:cubicBezTo>
                    <a:pt x="173658" y="196536"/>
                    <a:pt x="137611" y="860244"/>
                    <a:pt x="193249" y="1208247"/>
                  </a:cubicBezTo>
                  <a:cubicBezTo>
                    <a:pt x="248887" y="1556250"/>
                    <a:pt x="455927" y="1947713"/>
                    <a:pt x="470441" y="2088018"/>
                  </a:cubicBezTo>
                  <a:cubicBezTo>
                    <a:pt x="431263" y="2022151"/>
                    <a:pt x="479169" y="2086914"/>
                    <a:pt x="338391" y="2122647"/>
                  </a:cubicBezTo>
                  <a:lnTo>
                    <a:pt x="0" y="1188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67"/>
            <p:cNvSpPr/>
            <p:nvPr/>
          </p:nvSpPr>
          <p:spPr>
            <a:xfrm>
              <a:off x="7596336" y="1556792"/>
              <a:ext cx="705272" cy="1080120"/>
            </a:xfrm>
            <a:prstGeom prst="ellipse">
              <a:avLst/>
            </a:prstGeom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1000">
                  <a:srgbClr val="BA0066"/>
                </a:gs>
                <a:gs pos="76000">
                  <a:srgbClr val="FF0000"/>
                </a:gs>
                <a:gs pos="99000">
                  <a:srgbClr val="FF8200"/>
                </a:gs>
                <a:gs pos="100000">
                  <a:srgbClr val="FF82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8"/>
          <p:cNvSpPr txBox="1"/>
          <p:nvPr/>
        </p:nvSpPr>
        <p:spPr>
          <a:xfrm>
            <a:off x="989012" y="5375275"/>
            <a:ext cx="7113587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800"/>
              <a:buFont typeface="Arial"/>
              <a:buNone/>
            </a:pPr>
            <a:r>
              <a:rPr lang="es-AR" sz="18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Los fosfolípidos forman la estructura básica de las membranas biológicas (la </a:t>
            </a:r>
            <a:r>
              <a:rPr lang="es-AR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bicapa lipídica</a:t>
            </a:r>
            <a:r>
              <a:rPr lang="es-AR" sz="18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</p:txBody>
      </p:sp>
      <p:pic>
        <p:nvPicPr>
          <p:cNvPr id="569" name="Google Shape;56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344" y="621060"/>
            <a:ext cx="6827425" cy="460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Funciones de los lípidos</a:t>
            </a:r>
            <a:endParaRPr/>
          </a:p>
        </p:txBody>
      </p:sp>
      <p:sp>
        <p:nvSpPr>
          <p:cNvPr id="575" name="Google Shape;575;p69"/>
          <p:cNvSpPr txBox="1"/>
          <p:nvPr/>
        </p:nvSpPr>
        <p:spPr>
          <a:xfrm>
            <a:off x="683568" y="1860550"/>
            <a:ext cx="4536504" cy="353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</a:pPr>
            <a:r>
              <a:rPr lang="es-AR" sz="2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Reserva de energía</a:t>
            </a:r>
            <a:endParaRPr/>
          </a:p>
          <a:p>
            <a:pPr marL="285750" marR="0" lvl="0" indent="-107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</a:pPr>
            <a:r>
              <a:rPr lang="es-AR" sz="2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Vitaminas</a:t>
            </a:r>
            <a:endParaRPr/>
          </a:p>
          <a:p>
            <a:pPr marL="285750" marR="0" lvl="0" indent="-107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</a:pPr>
            <a:r>
              <a:rPr lang="es-AR" sz="2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Hormonas</a:t>
            </a:r>
            <a:endParaRPr/>
          </a:p>
          <a:p>
            <a:pPr marL="285750" marR="0" lvl="0" indent="-107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"/>
              <a:buChar char="•"/>
            </a:pPr>
            <a:r>
              <a:rPr lang="es-AR" sz="2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Estructura (integran las membranas biológicas)</a:t>
            </a:r>
            <a:endParaRPr/>
          </a:p>
        </p:txBody>
      </p:sp>
      <p:pic>
        <p:nvPicPr>
          <p:cNvPr id="576" name="Google Shape;576;p69" descr="C:\Users\User\Dropbox\Nueva carpeta\Varios de UNSAM\Materiales para clases\Imágenes\10649470_1117921898220113_1762424924733064190_n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2691" y="2089517"/>
            <a:ext cx="3765818" cy="3524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D8CC6AD8-7927-48B1-A1D5-EA0EC2BF7260}"/>
              </a:ext>
            </a:extLst>
          </p:cNvPr>
          <p:cNvSpPr/>
          <p:nvPr/>
        </p:nvSpPr>
        <p:spPr>
          <a:xfrm>
            <a:off x="4727748" y="4048681"/>
            <a:ext cx="2882046" cy="2641811"/>
          </a:xfrm>
          <a:prstGeom prst="roundRect">
            <a:avLst/>
          </a:prstGeom>
          <a:solidFill>
            <a:srgbClr val="92D05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CA0C0223-30C7-4043-B860-547C47DDF62E}"/>
              </a:ext>
            </a:extLst>
          </p:cNvPr>
          <p:cNvSpPr/>
          <p:nvPr/>
        </p:nvSpPr>
        <p:spPr>
          <a:xfrm>
            <a:off x="6285995" y="1042369"/>
            <a:ext cx="2882046" cy="26418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87CE6A5D-F4AD-4AEC-9BCB-9D1C773A8EE6}"/>
              </a:ext>
            </a:extLst>
          </p:cNvPr>
          <p:cNvSpPr/>
          <p:nvPr/>
        </p:nvSpPr>
        <p:spPr>
          <a:xfrm>
            <a:off x="106958" y="1061537"/>
            <a:ext cx="2882046" cy="264181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A8EB71B2-02A8-47D2-9CC8-6ECF0E06EAFE}"/>
              </a:ext>
            </a:extLst>
          </p:cNvPr>
          <p:cNvSpPr/>
          <p:nvPr/>
        </p:nvSpPr>
        <p:spPr>
          <a:xfrm>
            <a:off x="3130977" y="1061537"/>
            <a:ext cx="2882046" cy="2641811"/>
          </a:xfrm>
          <a:prstGeom prst="roundRect">
            <a:avLst/>
          </a:prstGeom>
          <a:solidFill>
            <a:srgbClr val="92D05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457200" y="-111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0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Enlaces químicos interatómicos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Resultado de imagen para tipo de uniones quimicas">
            <a:extLst>
              <a:ext uri="{FF2B5EF4-FFF2-40B4-BE49-F238E27FC236}">
                <a16:creationId xmlns:a16="http://schemas.microsoft.com/office/drawing/2014/main" id="{715D0B37-AFBA-4545-9D31-E77B79E40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1" t="73139" r="21285" b="7171"/>
          <a:stretch/>
        </p:blipFill>
        <p:spPr bwMode="auto">
          <a:xfrm>
            <a:off x="5370385" y="4673053"/>
            <a:ext cx="1531088" cy="135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uniones covalentes">
            <a:extLst>
              <a:ext uri="{FF2B5EF4-FFF2-40B4-BE49-F238E27FC236}">
                <a16:creationId xmlns:a16="http://schemas.microsoft.com/office/drawing/2014/main" id="{A1217802-387D-42CA-96AF-38F7DF47A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951" y="1509778"/>
            <a:ext cx="1396098" cy="168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n para union metalica">
            <a:extLst>
              <a:ext uri="{FF2B5EF4-FFF2-40B4-BE49-F238E27FC236}">
                <a16:creationId xmlns:a16="http://schemas.microsoft.com/office/drawing/2014/main" id="{1509CECB-91D4-442F-8110-BFCA238C0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44" y="2647272"/>
            <a:ext cx="700537" cy="65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n relacionada">
            <a:extLst>
              <a:ext uri="{FF2B5EF4-FFF2-40B4-BE49-F238E27FC236}">
                <a16:creationId xmlns:a16="http://schemas.microsoft.com/office/drawing/2014/main" id="{C7EC1615-16B0-47A9-87B9-578A35DCE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66" y="1626003"/>
            <a:ext cx="2454625" cy="167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sultado de imagen para union metalica">
            <a:extLst>
              <a:ext uri="{FF2B5EF4-FFF2-40B4-BE49-F238E27FC236}">
                <a16:creationId xmlns:a16="http://schemas.microsoft.com/office/drawing/2014/main" id="{41243F7A-F63F-458D-8390-1BD544B52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941" y="1215020"/>
            <a:ext cx="2499204" cy="199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795EBF2-6C7B-4B4A-8A5B-3BF4835B1B5C}"/>
              </a:ext>
            </a:extLst>
          </p:cNvPr>
          <p:cNvSpPr txBox="1"/>
          <p:nvPr/>
        </p:nvSpPr>
        <p:spPr>
          <a:xfrm>
            <a:off x="897225" y="1215020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>
                <a:solidFill>
                  <a:srgbClr val="FFC000"/>
                </a:solidFill>
              </a:rPr>
              <a:t>Unión iónica</a:t>
            </a:r>
            <a:endParaRPr lang="es-AR" dirty="0">
              <a:solidFill>
                <a:srgbClr val="FFC000"/>
              </a:solidFill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0E6F667F-BCE8-4518-8DD1-A79993DC9AD5}"/>
              </a:ext>
            </a:extLst>
          </p:cNvPr>
          <p:cNvSpPr txBox="1"/>
          <p:nvPr/>
        </p:nvSpPr>
        <p:spPr>
          <a:xfrm>
            <a:off x="3801377" y="1162983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Unión covalente</a:t>
            </a:r>
            <a:endParaRPr lang="es-AR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EE77B88E-537D-469E-9935-06AFF2B17169}"/>
              </a:ext>
            </a:extLst>
          </p:cNvPr>
          <p:cNvSpPr txBox="1"/>
          <p:nvPr/>
        </p:nvSpPr>
        <p:spPr>
          <a:xfrm>
            <a:off x="7042375" y="1082902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Unión metálica</a:t>
            </a:r>
            <a:endParaRPr lang="es-AR" dirty="0"/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42CB2E6E-2099-45F0-85ED-34E1AF99DC5E}"/>
              </a:ext>
            </a:extLst>
          </p:cNvPr>
          <p:cNvSpPr/>
          <p:nvPr/>
        </p:nvSpPr>
        <p:spPr>
          <a:xfrm>
            <a:off x="1547981" y="4027316"/>
            <a:ext cx="2882046" cy="2641811"/>
          </a:xfrm>
          <a:prstGeom prst="roundRect">
            <a:avLst/>
          </a:prstGeom>
          <a:solidFill>
            <a:srgbClr val="92D05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1C7E40AC-C010-4C28-8CFF-617D489C54D5}"/>
              </a:ext>
            </a:extLst>
          </p:cNvPr>
          <p:cNvCxnSpPr>
            <a:cxnSpLocks/>
            <a:stCxn id="34" idx="2"/>
            <a:endCxn id="42" idx="0"/>
          </p:cNvCxnSpPr>
          <p:nvPr/>
        </p:nvCxnSpPr>
        <p:spPr>
          <a:xfrm flipH="1">
            <a:off x="2989004" y="3703348"/>
            <a:ext cx="1582996" cy="323968"/>
          </a:xfrm>
          <a:prstGeom prst="straightConnector1">
            <a:avLst/>
          </a:prstGeom>
          <a:ln w="444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62296841-AC42-4D27-A726-C13784D88D21}"/>
              </a:ext>
            </a:extLst>
          </p:cNvPr>
          <p:cNvCxnSpPr>
            <a:cxnSpLocks/>
            <a:stCxn id="34" idx="2"/>
            <a:endCxn id="43" idx="0"/>
          </p:cNvCxnSpPr>
          <p:nvPr/>
        </p:nvCxnSpPr>
        <p:spPr>
          <a:xfrm>
            <a:off x="4572000" y="3703348"/>
            <a:ext cx="1596771" cy="345333"/>
          </a:xfrm>
          <a:prstGeom prst="straightConnector1">
            <a:avLst/>
          </a:prstGeom>
          <a:ln w="444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6" name="Picture 18" descr="Resultado de imagen para uniÃ³n covalente polar">
            <a:extLst>
              <a:ext uri="{FF2B5EF4-FFF2-40B4-BE49-F238E27FC236}">
                <a16:creationId xmlns:a16="http://schemas.microsoft.com/office/drawing/2014/main" id="{56CE6094-D6AE-4935-B09D-5CBF11FB9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075" y="4956919"/>
            <a:ext cx="2023876" cy="114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CuadroTexto 51">
            <a:extLst>
              <a:ext uri="{FF2B5EF4-FFF2-40B4-BE49-F238E27FC236}">
                <a16:creationId xmlns:a16="http://schemas.microsoft.com/office/drawing/2014/main" id="{A8A4D9C9-0FFC-4B80-A922-E6E51F382AC5}"/>
              </a:ext>
            </a:extLst>
          </p:cNvPr>
          <p:cNvSpPr txBox="1"/>
          <p:nvPr/>
        </p:nvSpPr>
        <p:spPr>
          <a:xfrm>
            <a:off x="2432601" y="4311344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NO POLAR</a:t>
            </a:r>
            <a:endParaRPr lang="es-AR" dirty="0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F3955E95-54C0-477D-A7CD-197F469CBF39}"/>
              </a:ext>
            </a:extLst>
          </p:cNvPr>
          <p:cNvSpPr txBox="1"/>
          <p:nvPr/>
        </p:nvSpPr>
        <p:spPr>
          <a:xfrm>
            <a:off x="5612368" y="4308552"/>
            <a:ext cx="793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POLAR</a:t>
            </a:r>
            <a:endParaRPr lang="es-AR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0"/>
          <p:cNvSpPr txBox="1">
            <a:spLocks noGrp="1"/>
          </p:cNvSpPr>
          <p:nvPr>
            <p:ph type="title"/>
          </p:nvPr>
        </p:nvSpPr>
        <p:spPr>
          <a:xfrm>
            <a:off x="685800" y="206375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Nucleótidos</a:t>
            </a:r>
            <a:endParaRPr sz="4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2" name="Google Shape;582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9638" y="1412875"/>
            <a:ext cx="4794250" cy="43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70"/>
          <p:cNvSpPr txBox="1"/>
          <p:nvPr/>
        </p:nvSpPr>
        <p:spPr>
          <a:xfrm>
            <a:off x="107504" y="1773238"/>
            <a:ext cx="3096071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Los ácidos nucleicos (ADN y ARN) están formados por sub unidades llamadas </a:t>
            </a:r>
            <a:r>
              <a:rPr lang="es-A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nucleótidos</a:t>
            </a: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, compuestas por una </a:t>
            </a:r>
            <a:r>
              <a:rPr lang="es-A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pentosa</a:t>
            </a: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(un azúcar de 5C), una </a:t>
            </a:r>
            <a:r>
              <a:rPr lang="es-A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base nitrogenada</a:t>
            </a:r>
            <a:r>
              <a:rPr lang="es-AR" sz="24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, y un residuo de</a:t>
            </a:r>
            <a:r>
              <a:rPr lang="es-AR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ácido fosfórico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8175" y="1253827"/>
            <a:ext cx="5867400" cy="53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1"/>
          <p:cNvSpPr txBox="1"/>
          <p:nvPr/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ADN: desoxirriboucleótidos</a:t>
            </a:r>
            <a:endParaRPr sz="44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ADN</a:t>
            </a:r>
            <a:endParaRPr/>
          </a:p>
        </p:txBody>
      </p:sp>
      <p:pic>
        <p:nvPicPr>
          <p:cNvPr id="595" name="Google Shape;595;p72" descr="C:\Users\Aníbal\Documents\Textos y documentos de trabajo\UNSaM\Clases teóricas, notas y parciales\2011\CPU 1° Cuat 2011\Figuras\dna[1]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825" y="1341438"/>
            <a:ext cx="4038600" cy="39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2"/>
          <p:cNvSpPr txBox="1"/>
          <p:nvPr/>
        </p:nvSpPr>
        <p:spPr>
          <a:xfrm>
            <a:off x="4289425" y="1341438"/>
            <a:ext cx="4473575" cy="489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20"/>
              <a:buFont typeface="Arial"/>
              <a:buChar char="•"/>
            </a:pPr>
            <a:r>
              <a:rPr lang="es-AR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ácido desoxiribonuleico (ADN) contiene la información genética </a:t>
            </a:r>
            <a:endParaRPr sz="27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7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720"/>
              <a:buFont typeface="Arial"/>
              <a:buChar char="•"/>
            </a:pPr>
            <a:r>
              <a:rPr lang="es-AR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Tiene estructura de doble hélice formada por dos cadenas </a:t>
            </a:r>
            <a:r>
              <a:rPr lang="es-AR" sz="272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antiparalelas</a:t>
            </a:r>
            <a:r>
              <a:rPr lang="es-AR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que se mantienen unidas por puentes H</a:t>
            </a:r>
            <a:endParaRPr sz="27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70000"/>
              </a:lnSpc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ts val="2720"/>
              <a:buFont typeface="Arial"/>
              <a:buChar char="•"/>
            </a:pPr>
            <a:r>
              <a:rPr lang="es-AR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Está formado por nucleótidos que contienen las bases nitrogenadas, </a:t>
            </a:r>
            <a:r>
              <a:rPr lang="es-AR" sz="2720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adenina, guanina, citosina y timina</a:t>
            </a:r>
            <a:r>
              <a:rPr lang="es-AR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y el azúcar </a:t>
            </a:r>
            <a:r>
              <a:rPr lang="es-AR" sz="272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desoxirribosa</a:t>
            </a:r>
            <a:r>
              <a:rPr lang="es-AR" sz="27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3"/>
          <p:cNvSpPr txBox="1"/>
          <p:nvPr/>
        </p:nvSpPr>
        <p:spPr>
          <a:xfrm>
            <a:off x="533400" y="228600"/>
            <a:ext cx="8001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Estructura del ARN</a:t>
            </a:r>
            <a:endParaRPr sz="44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2" name="Google Shape;602;p73" descr="C:\Users\Aníbal\Documents\Textos y documentos de trabajo\UNSaM\Clases teóricas, notas y parciales\2011\CPU 1° Cuat 2011\Figuras\rna[1]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825" y="1341438"/>
            <a:ext cx="4473575" cy="51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73"/>
          <p:cNvSpPr txBox="1"/>
          <p:nvPr/>
        </p:nvSpPr>
        <p:spPr>
          <a:xfrm>
            <a:off x="4724400" y="1350963"/>
            <a:ext cx="4419600" cy="510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s-A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ácido ribonucleico es química y funcionalmente diferente del ADN.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s-A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Tiene estructura de cadena simple.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s-A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Está formado por nucleótidos que contienen las bases nitrogenadas, </a:t>
            </a:r>
            <a:r>
              <a:rPr lang="es-AR" sz="2800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adenina, guanina, citosina</a:t>
            </a:r>
            <a:r>
              <a:rPr lang="es-A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s-AR" sz="2800">
                <a:solidFill>
                  <a:srgbClr val="66FF33"/>
                </a:solidFill>
                <a:latin typeface="Arial"/>
                <a:ea typeface="Arial"/>
                <a:cs typeface="Arial"/>
                <a:sym typeface="Arial"/>
              </a:rPr>
              <a:t>uracilo</a:t>
            </a:r>
            <a:r>
              <a:rPr lang="es-A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y el azúcar </a:t>
            </a:r>
            <a:r>
              <a:rPr lang="es-AR" sz="2800">
                <a:solidFill>
                  <a:srgbClr val="FF99FF"/>
                </a:solidFill>
                <a:latin typeface="Arial"/>
                <a:ea typeface="Arial"/>
                <a:cs typeface="Arial"/>
                <a:sym typeface="Arial"/>
              </a:rPr>
              <a:t>ribosa.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4"/>
          <p:cNvSpPr txBox="1">
            <a:spLocks noGrp="1"/>
          </p:cNvSpPr>
          <p:nvPr>
            <p:ph type="title"/>
          </p:nvPr>
        </p:nvSpPr>
        <p:spPr>
          <a:xfrm>
            <a:off x="611560" y="116632"/>
            <a:ext cx="792003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Resumen</a:t>
            </a:r>
            <a:endParaRPr/>
          </a:p>
        </p:txBody>
      </p:sp>
      <p:graphicFrame>
        <p:nvGraphicFramePr>
          <p:cNvPr id="609" name="Google Shape;609;p74"/>
          <p:cNvGraphicFramePr/>
          <p:nvPr/>
        </p:nvGraphicFramePr>
        <p:xfrm>
          <a:off x="121152" y="1196752"/>
          <a:ext cx="8892450" cy="5544585"/>
        </p:xfrm>
        <a:graphic>
          <a:graphicData uri="http://schemas.openxmlformats.org/drawingml/2006/table">
            <a:tbl>
              <a:tblPr firstRow="1" bandRow="1">
                <a:noFill/>
                <a:tableStyleId>{DE559CB7-9F5D-4B92-B978-9821C354ABB9}</a:tableStyleId>
              </a:tblPr>
              <a:tblGrid>
                <a:gridCol w="125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5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9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6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rgbClr val="FFC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Elementos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monómeros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polímeros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función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8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FFC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Hidratos de carbono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CHO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Hexosa (glucosa)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Almidón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Celulosa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Glucógeno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rgbClr val="00B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Reserva de energía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Estructural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FFC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Proteínas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CHONS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Aminoácidos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metionina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Péptidos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rgbClr val="00B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 b="1">
                          <a:solidFill>
                            <a:schemeClr val="accent1"/>
                          </a:solidFill>
                        </a:rPr>
                        <a:t>Enzimas, estructura,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 b="1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Movimiento, </a:t>
                      </a:r>
                      <a:r>
                        <a:rPr lang="es-AR" sz="1400" b="1">
                          <a:solidFill>
                            <a:schemeClr val="accent1"/>
                          </a:solidFill>
                        </a:rPr>
                        <a:t>Hormonas, Defensa, movimiento</a:t>
                      </a:r>
                      <a:endParaRPr sz="1400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FFC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Ácidos nucleicos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CHONP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Nucleótidos (formados por una pentosa, una base nitrogenada y fosfato)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timidina</a:t>
                      </a:r>
                      <a:endParaRPr sz="1400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ARN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Información genética</a:t>
                      </a:r>
                      <a:endParaRPr sz="1400">
                        <a:solidFill>
                          <a:schemeClr val="accen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6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FFC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Lípidos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----------------------------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rgbClr val="00B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-------------------</a:t>
                      </a:r>
                      <a:endParaRPr/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Reserva de energía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Vitaminas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Hormonas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4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Estructura (integran las membranas biológicas)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rgbClr val="00B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00" marB="457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5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400"/>
              <a:buFont typeface="Arial"/>
              <a:buNone/>
            </a:pPr>
            <a:r>
              <a:rPr lang="es-AR" sz="4400" dirty="0" err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Puzzle</a:t>
            </a:r>
            <a:endParaRPr sz="4400" dirty="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1" i="0" u="none" strike="noStrike" cap="none">
                <a:solidFill>
                  <a:srgbClr val="FFC000"/>
                </a:solidFill>
              </a:rPr>
              <a:t>Enlaces químicos</a:t>
            </a:r>
            <a:endParaRPr b="1"/>
          </a:p>
        </p:txBody>
      </p:sp>
      <p:sp>
        <p:nvSpPr>
          <p:cNvPr id="141" name="Google Shape;141;p18"/>
          <p:cNvSpPr/>
          <p:nvPr/>
        </p:nvSpPr>
        <p:spPr>
          <a:xfrm>
            <a:off x="179512" y="1772816"/>
            <a:ext cx="3384376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 u="sng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Unión covalente</a:t>
            </a:r>
            <a:endParaRPr sz="2400" b="1" u="sng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Una unión covalente resulta de compartir electrones entre átomos. </a:t>
            </a:r>
            <a:endParaRPr sz="18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Una unión covalente simple representa  el intercambio de dos electrones de valencia de dos átomos diferentes. </a:t>
            </a:r>
            <a:endParaRPr sz="18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La figura muestra la unión covalente entre dos átomos de oxígeno en la molécula del gas oxígeno</a:t>
            </a:r>
            <a:endParaRPr sz="18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18" descr="http://chemistryfall2009.wikispaces.com/file/view/o2mol.jpg/102419571/332x257/o2mol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7973" y="2128802"/>
            <a:ext cx="3843900" cy="29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/>
        </p:nvSpPr>
        <p:spPr>
          <a:xfrm>
            <a:off x="4631420" y="5219900"/>
            <a:ext cx="3384300" cy="923400"/>
          </a:xfrm>
          <a:prstGeom prst="rect">
            <a:avLst/>
          </a:prstGeom>
          <a:solidFill>
            <a:srgbClr val="1D1B1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Electronegatividad semejante: unión covalente no polar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457200" y="1222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1" i="0" u="none" strike="noStrike" cap="none">
                <a:solidFill>
                  <a:srgbClr val="FFC000"/>
                </a:solidFill>
              </a:rPr>
              <a:t>Enlaces químicos</a:t>
            </a:r>
            <a:endParaRPr sz="4400" b="1" i="0" u="none" strike="noStrike" cap="none">
              <a:solidFill>
                <a:srgbClr val="FF0000"/>
              </a:solidFill>
            </a:endParaRPr>
          </a:p>
        </p:txBody>
      </p:sp>
      <p:graphicFrame>
        <p:nvGraphicFramePr>
          <p:cNvPr id="149" name="Google Shape;149;p19"/>
          <p:cNvGraphicFramePr/>
          <p:nvPr/>
        </p:nvGraphicFramePr>
        <p:xfrm>
          <a:off x="457200" y="3630771"/>
          <a:ext cx="8229600" cy="464820"/>
        </p:xfrm>
        <a:graphic>
          <a:graphicData uri="http://schemas.openxmlformats.org/drawingml/2006/table">
            <a:tbl>
              <a:tblPr>
                <a:noFill/>
                <a:tableStyleId>{F59A09B5-FC95-48C7-8C49-51A88F28A302}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95250" marR="95250" marT="95250" marB="952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50" name="Google Shape;150;p19"/>
          <p:cNvGrpSpPr/>
          <p:nvPr/>
        </p:nvGrpSpPr>
        <p:grpSpPr>
          <a:xfrm>
            <a:off x="179386" y="1893586"/>
            <a:ext cx="8785200" cy="3970200"/>
            <a:chOff x="179386" y="1893586"/>
            <a:chExt cx="8785200" cy="3970200"/>
          </a:xfrm>
        </p:grpSpPr>
        <p:sp>
          <p:nvSpPr>
            <p:cNvPr id="151" name="Google Shape;151;p19"/>
            <p:cNvSpPr/>
            <p:nvPr/>
          </p:nvSpPr>
          <p:spPr>
            <a:xfrm>
              <a:off x="179386" y="1893586"/>
              <a:ext cx="8785200" cy="397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000"/>
                </a:buClr>
                <a:buSzPts val="1800"/>
                <a:buFont typeface="Calibri"/>
                <a:buNone/>
              </a:pPr>
              <a:r>
                <a:rPr lang="es-AR" sz="1800" b="0" i="0" u="none" strike="noStrike" cap="none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Las uniones covalentes múltiples son comunes en ciertos átomos, dependiendo de su valencia. </a:t>
              </a:r>
              <a:br>
                <a:rPr lang="es-AR" sz="1800" b="0" i="0" u="none" strike="noStrike" cap="non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sz="1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000"/>
                </a:buClr>
                <a:buSzPts val="1800"/>
                <a:buFont typeface="Calibri"/>
                <a:buNone/>
              </a:pPr>
              <a:endParaRPr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000"/>
                </a:buClr>
                <a:buSzPts val="1800"/>
                <a:buFont typeface="Calibri"/>
                <a:buNone/>
              </a:pPr>
              <a:endParaRPr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000"/>
                </a:buClr>
                <a:buSzPts val="1800"/>
                <a:buFont typeface="Calibri"/>
                <a:buNone/>
              </a:pPr>
              <a:endParaRPr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000"/>
                </a:buClr>
                <a:buSzPts val="1800"/>
                <a:buFont typeface="Calibri"/>
                <a:buNone/>
              </a:pPr>
              <a:r>
                <a:rPr lang="es-AR" sz="1800" b="1" u="none" strike="noStrike" cap="none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Unión covalente doble </a:t>
              </a:r>
              <a:endParaRPr sz="1800" b="1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C000"/>
                </a:buClr>
                <a:buSzPts val="1800"/>
                <a:buFont typeface="Calibri"/>
                <a:buNone/>
              </a:pPr>
              <a:r>
                <a:rPr lang="es-AR" sz="180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En el etileno (C</a:t>
              </a:r>
              <a:r>
                <a:rPr lang="es-AR" sz="1800" baseline="-2500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s-AR" sz="180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H</a:t>
              </a:r>
              <a:r>
                <a:rPr lang="es-AR" sz="1800" baseline="-2500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r>
                <a:rPr lang="es-AR" sz="180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) se forma una unión covalente doble como resultado de compartir dos grupos de electrones de valencia. </a:t>
              </a:r>
              <a:endParaRPr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Calibri"/>
                <a:buNone/>
              </a:pPr>
              <a:r>
                <a:rPr lang="es-AR" sz="1800" b="0" i="0" u="none" strike="noStrike" cap="non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endParaRPr sz="4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Calibri"/>
                <a:buNone/>
              </a:pPr>
              <a:r>
                <a:rPr lang="es-AR" sz="1800" b="0" i="0" u="none" strike="noStrike" cap="non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Calibri"/>
                <a:buNone/>
              </a:pPr>
              <a:endParaRPr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Calibri"/>
                <a:buNone/>
              </a:pPr>
              <a:r>
                <a:rPr lang="es-AR" sz="1800" b="1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Unión covalente triple</a:t>
              </a:r>
              <a:endParaRPr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C000"/>
                </a:buClr>
                <a:buSzPts val="1800"/>
                <a:buFont typeface="Calibri"/>
                <a:buNone/>
              </a:pPr>
              <a:r>
                <a:rPr lang="es-AR" sz="180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La molécula del gas nitrógeno es un ejemplo</a:t>
              </a:r>
              <a:br>
                <a:rPr lang="es-AR" sz="1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000"/>
                </a:buClr>
                <a:buSzPts val="1800"/>
                <a:buFont typeface="Calibri"/>
                <a:buNone/>
              </a:pPr>
              <a:r>
                <a:rPr lang="es-AR" sz="1800" b="0" i="0" u="none" strike="noStrike" cap="none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rPr>
                <a:t>        </a:t>
              </a:r>
              <a:endParaRPr/>
            </a:p>
          </p:txBody>
        </p:sp>
        <p:pic>
          <p:nvPicPr>
            <p:cNvPr id="152" name="Google Shape;152;p19" descr="Double Bon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09986" y="2524206"/>
              <a:ext cx="1924050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9" descr="N2b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40343" y="4752096"/>
              <a:ext cx="1063311" cy="4160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4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Enlaces químicos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20" descr="http://www.jeron.je/anglia/learn/sec/science/clasmat4/water3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7904" y="1544018"/>
            <a:ext cx="4968552" cy="331236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839416" y="2276872"/>
            <a:ext cx="2016224" cy="923330"/>
          </a:xfrm>
          <a:prstGeom prst="rect">
            <a:avLst/>
          </a:prstGeom>
          <a:solidFill>
            <a:srgbClr val="1D1B1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Electronegatividad diferente: unión covalente polar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1758</Words>
  <Application>Microsoft Office PowerPoint</Application>
  <PresentationFormat>Presentación en pantalla (4:3)</PresentationFormat>
  <Paragraphs>319</Paragraphs>
  <Slides>65</Slides>
  <Notes>63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71" baseType="lpstr">
      <vt:lpstr>Arial</vt:lpstr>
      <vt:lpstr>Calibri</vt:lpstr>
      <vt:lpstr>Comic Sans MS</vt:lpstr>
      <vt:lpstr>Times New Roman</vt:lpstr>
      <vt:lpstr>Wingdings</vt:lpstr>
      <vt:lpstr>Tema de Office</vt:lpstr>
      <vt:lpstr>Presentación de PowerPoint</vt:lpstr>
      <vt:lpstr>Presentación de PowerPoint</vt:lpstr>
      <vt:lpstr>Agua</vt:lpstr>
      <vt:lpstr>Presentación de PowerPoint</vt:lpstr>
      <vt:lpstr>ELECTRONEGATIVIDAD</vt:lpstr>
      <vt:lpstr>Enlaces químicos interatómicos</vt:lpstr>
      <vt:lpstr>Enlaces químicos</vt:lpstr>
      <vt:lpstr>Enlaces químicos</vt:lpstr>
      <vt:lpstr>Enlaces químicos</vt:lpstr>
      <vt:lpstr>Tipos de enlaces intermoleculares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pH</vt:lpstr>
      <vt:lpstr>pH</vt:lpstr>
      <vt:lpstr>Buffers: ¿Qué son?</vt:lpstr>
      <vt:lpstr>Presentación de PowerPoint</vt:lpstr>
      <vt:lpstr>Presentación de PowerPoint</vt:lpstr>
      <vt:lpstr>Presentación de PowerPoint</vt:lpstr>
      <vt:lpstr>Presentación de PowerPoint</vt:lpstr>
      <vt:lpstr>Monómeros y polímeros</vt:lpstr>
      <vt:lpstr>Biomoléculas</vt:lpstr>
      <vt:lpstr>Proteínas</vt:lpstr>
      <vt:lpstr>Presentación de PowerPoint</vt:lpstr>
      <vt:lpstr>Enlace Peptídico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Se calcula el PM aproximado de dos proteínas diferentes (A y B) a partir de una corrida electroforética en un gel de poliacrilamida utilizando marcadores de peso molecular. Si se realiza el mismo experimento pero las proteínas se corren en presencia de beta-mercaptoetanol (agente reductor que rompe los puentes di-sulfuro) el PM de A se mantiene igual pero el de la proteína B se reduce a la mitad. Qué puede concluir acerca de la estructura de cada proteína.   </vt:lpstr>
      <vt:lpstr>Funciones de las proteínas</vt:lpstr>
      <vt:lpstr>Desnaturalización de las proteínas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Hidratos de carbono (azúcares)</vt:lpstr>
      <vt:lpstr>Presentación de PowerPoint</vt:lpstr>
      <vt:lpstr>Presentación de PowerPoint</vt:lpstr>
      <vt:lpstr>Presentación de PowerPoint</vt:lpstr>
      <vt:lpstr>Funciones de los hidratos de carbono</vt:lpstr>
      <vt:lpstr>Lípidos  Grupo heterogéneo, no polares, formadas por C, H y en menor proporción O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Funciones de los lípidos</vt:lpstr>
      <vt:lpstr>Nucleótidos</vt:lpstr>
      <vt:lpstr>Presentación de PowerPoint</vt:lpstr>
      <vt:lpstr>ADN</vt:lpstr>
      <vt:lpstr>Presentación de PowerPoint</vt:lpstr>
      <vt:lpstr>Resumen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CASA</dc:creator>
  <cp:lastModifiedBy>andres correa weitzel</cp:lastModifiedBy>
  <cp:revision>11</cp:revision>
  <dcterms:modified xsi:type="dcterms:W3CDTF">2018-09-24T15:31:42Z</dcterms:modified>
</cp:coreProperties>
</file>